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25"/>
  </p:notesMasterIdLst>
  <p:handoutMasterIdLst>
    <p:handoutMasterId r:id="rId26"/>
  </p:handoutMasterIdLst>
  <p:sldIdLst>
    <p:sldId id="277" r:id="rId2"/>
    <p:sldId id="260" r:id="rId3"/>
    <p:sldId id="278" r:id="rId4"/>
    <p:sldId id="279" r:id="rId5"/>
    <p:sldId id="280" r:id="rId6"/>
    <p:sldId id="281" r:id="rId7"/>
    <p:sldId id="282" r:id="rId8"/>
    <p:sldId id="283" r:id="rId9"/>
    <p:sldId id="284" r:id="rId10"/>
    <p:sldId id="347" r:id="rId11"/>
    <p:sldId id="348" r:id="rId12"/>
    <p:sldId id="349" r:id="rId13"/>
    <p:sldId id="350" r:id="rId14"/>
    <p:sldId id="360" r:id="rId15"/>
    <p:sldId id="352" r:id="rId16"/>
    <p:sldId id="355" r:id="rId17"/>
    <p:sldId id="356" r:id="rId18"/>
    <p:sldId id="353" r:id="rId19"/>
    <p:sldId id="354" r:id="rId20"/>
    <p:sldId id="285" r:id="rId21"/>
    <p:sldId id="287" r:id="rId22"/>
    <p:sldId id="288" r:id="rId23"/>
    <p:sldId id="359" r:id="rId24"/>
  </p:sldIdLst>
  <p:sldSz cx="9144000" cy="6858000" type="screen4x3"/>
  <p:notesSz cx="6797675" cy="9926638"/>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71" autoAdjust="0"/>
  </p:normalViewPr>
  <p:slideViewPr>
    <p:cSldViewPr showGuides="1">
      <p:cViewPr>
        <p:scale>
          <a:sx n="60" d="100"/>
          <a:sy n="60" d="100"/>
        </p:scale>
        <p:origin x="-1566" y="-210"/>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sz="quarter" idx="1"/>
          </p:nvPr>
        </p:nvSpPr>
        <p:spPr>
          <a:xfrm>
            <a:off x="1574" y="0"/>
            <a:ext cx="2945659" cy="496332"/>
          </a:xfrm>
          <a:prstGeom prst="rect">
            <a:avLst/>
          </a:prstGeom>
        </p:spPr>
        <p:txBody>
          <a:bodyPr vert="horz" lIns="91440" tIns="45720" rIns="91440" bIns="45720" rtlCol="1"/>
          <a:lstStyle>
            <a:lvl1pPr algn="l">
              <a:defRPr sz="1200"/>
            </a:lvl1pPr>
          </a:lstStyle>
          <a:p>
            <a:fld id="{18245F51-A344-42B6-BAD3-70E3725EA3D6}" type="datetimeFigureOut">
              <a:rPr lang="ar-EG" smtClean="0"/>
              <a:t>29/02/1442</a:t>
            </a:fld>
            <a:endParaRPr lang="ar-EG"/>
          </a:p>
        </p:txBody>
      </p:sp>
      <p:sp>
        <p:nvSpPr>
          <p:cNvPr id="4" name="Footer Placeholder 3"/>
          <p:cNvSpPr>
            <a:spLocks noGrp="1"/>
          </p:cNvSpPr>
          <p:nvPr>
            <p:ph type="ftr" sz="quarter" idx="2"/>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ar-EG"/>
          </a:p>
        </p:txBody>
      </p:sp>
      <p:sp>
        <p:nvSpPr>
          <p:cNvPr id="5" name="Slide Number Placeholder 4"/>
          <p:cNvSpPr>
            <a:spLocks noGrp="1"/>
          </p:cNvSpPr>
          <p:nvPr>
            <p:ph type="sldNum" sz="quarter" idx="3"/>
          </p:nvPr>
        </p:nvSpPr>
        <p:spPr>
          <a:xfrm>
            <a:off x="1574" y="9428583"/>
            <a:ext cx="2945659" cy="496332"/>
          </a:xfrm>
          <a:prstGeom prst="rect">
            <a:avLst/>
          </a:prstGeom>
        </p:spPr>
        <p:txBody>
          <a:bodyPr vert="horz" lIns="91440" tIns="45720" rIns="91440" bIns="45720" rtlCol="1" anchor="b"/>
          <a:lstStyle>
            <a:lvl1pPr algn="l">
              <a:defRPr sz="1200"/>
            </a:lvl1pPr>
          </a:lstStyle>
          <a:p>
            <a:fld id="{FEF2A695-77AF-45CA-ACEE-29C0641ED557}" type="slidenum">
              <a:rPr lang="ar-EG" smtClean="0"/>
              <a:t>‹#›</a:t>
            </a:fld>
            <a:endParaRPr lang="ar-EG"/>
          </a:p>
        </p:txBody>
      </p:sp>
    </p:spTree>
    <p:extLst>
      <p:ext uri="{BB962C8B-B14F-4D97-AF65-F5344CB8AC3E}">
        <p14:creationId xmlns:p14="http://schemas.microsoft.com/office/powerpoint/2010/main" val="107210112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1275" y="0"/>
            <a:ext cx="2946400" cy="4968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46400" cy="496888"/>
          </a:xfrm>
          <a:prstGeom prst="rect">
            <a:avLst/>
          </a:prstGeom>
        </p:spPr>
        <p:txBody>
          <a:bodyPr vert="horz" lIns="91440" tIns="45720" rIns="91440" bIns="45720" rtlCol="1"/>
          <a:lstStyle>
            <a:lvl1pPr algn="l">
              <a:defRPr sz="1200"/>
            </a:lvl1pPr>
          </a:lstStyle>
          <a:p>
            <a:fld id="{350C72DA-9A7E-4F7F-96E2-11F6F21B5D38}" type="datetimeFigureOut">
              <a:rPr lang="ar-EG" smtClean="0"/>
              <a:t>29/02/1442</a:t>
            </a:fld>
            <a:endParaRPr lang="ar-EG"/>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51275" y="9428163"/>
            <a:ext cx="2946400" cy="496887"/>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9428163"/>
            <a:ext cx="2946400" cy="496887"/>
          </a:xfrm>
          <a:prstGeom prst="rect">
            <a:avLst/>
          </a:prstGeom>
        </p:spPr>
        <p:txBody>
          <a:bodyPr vert="horz" lIns="91440" tIns="45720" rIns="91440" bIns="45720" rtlCol="1" anchor="b"/>
          <a:lstStyle>
            <a:lvl1pPr algn="l">
              <a:defRPr sz="1200"/>
            </a:lvl1pPr>
          </a:lstStyle>
          <a:p>
            <a:fld id="{6B9DDF7B-7256-48FF-B612-76495E25C6FE}" type="slidenum">
              <a:rPr lang="ar-EG" smtClean="0"/>
              <a:t>‹#›</a:t>
            </a:fld>
            <a:endParaRPr lang="ar-EG"/>
          </a:p>
        </p:txBody>
      </p:sp>
    </p:spTree>
    <p:extLst>
      <p:ext uri="{BB962C8B-B14F-4D97-AF65-F5344CB8AC3E}">
        <p14:creationId xmlns:p14="http://schemas.microsoft.com/office/powerpoint/2010/main" val="489282312"/>
      </p:ext>
    </p:extLst>
  </p:cSld>
  <p:clrMap bg1="lt1" tx1="dk1" bg2="lt2" tx2="dk2" accent1="accent1" accent2="accent2" accent3="accent3" accent4="accent4" accent5="accent5" accent6="accent6" hlink="hlink" folHlink="folHlink"/>
  <p:hf sldNum="0"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ar-EG"/>
          </a:p>
        </p:txBody>
      </p:sp>
      <p:sp>
        <p:nvSpPr>
          <p:cNvPr id="20" name="Footer Placeholder 19"/>
          <p:cNvSpPr>
            <a:spLocks noGrp="1"/>
          </p:cNvSpPr>
          <p:nvPr>
            <p:ph type="ftr" sz="quarter" idx="11"/>
          </p:nvPr>
        </p:nvSpPr>
        <p:spPr/>
        <p:txBody>
          <a:bodyPr/>
          <a:lstStyle>
            <a:extLst/>
          </a:lstStyle>
          <a:p>
            <a:endParaRPr lang="ar-EG"/>
          </a:p>
        </p:txBody>
      </p:sp>
      <p:sp>
        <p:nvSpPr>
          <p:cNvPr id="10" name="Slide Number Placeholder 9"/>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ar-EG"/>
          </a:p>
        </p:txBody>
      </p:sp>
      <p:sp>
        <p:nvSpPr>
          <p:cNvPr id="8" name="Footer Placeholder 7"/>
          <p:cNvSpPr>
            <a:spLocks noGrp="1"/>
          </p:cNvSpPr>
          <p:nvPr>
            <p:ph type="ftr" sz="quarter" idx="11"/>
          </p:nvPr>
        </p:nvSpPr>
        <p:spPr/>
        <p:txBody>
          <a:bodyPr/>
          <a:lstStyle>
            <a:extLst/>
          </a:lstStyle>
          <a:p>
            <a:endParaRPr lang="ar-EG"/>
          </a:p>
        </p:txBody>
      </p:sp>
      <p:sp>
        <p:nvSpPr>
          <p:cNvPr id="9" name="Slide Number Placeholder 8"/>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ar-EG"/>
          </a:p>
        </p:txBody>
      </p:sp>
      <p:sp>
        <p:nvSpPr>
          <p:cNvPr id="4" name="Footer Placeholder 3"/>
          <p:cNvSpPr>
            <a:spLocks noGrp="1"/>
          </p:cNvSpPr>
          <p:nvPr>
            <p:ph type="ftr" sz="quarter" idx="11"/>
          </p:nvPr>
        </p:nvSpPr>
        <p:spPr/>
        <p:txBody>
          <a:bodyPr/>
          <a:lstStyle>
            <a:extLst/>
          </a:lstStyle>
          <a:p>
            <a:endParaRPr lang="ar-EG"/>
          </a:p>
        </p:txBody>
      </p:sp>
      <p:sp>
        <p:nvSpPr>
          <p:cNvPr id="5" name="Slide Number Placeholder 4"/>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ar-EG"/>
          </a:p>
        </p:txBody>
      </p:sp>
      <p:sp>
        <p:nvSpPr>
          <p:cNvPr id="3" name="Footer Placeholder 2"/>
          <p:cNvSpPr>
            <a:spLocks noGrp="1"/>
          </p:cNvSpPr>
          <p:nvPr>
            <p:ph type="ftr" sz="quarter" idx="11"/>
          </p:nvPr>
        </p:nvSpPr>
        <p:spPr/>
        <p:txBody>
          <a:bodyPr/>
          <a:lstStyle>
            <a:extLst/>
          </a:lstStyle>
          <a:p>
            <a:endParaRPr lang="ar-EG"/>
          </a:p>
        </p:txBody>
      </p:sp>
      <p:sp>
        <p:nvSpPr>
          <p:cNvPr id="4" name="Slide Number Placeholder 3"/>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ar-EG"/>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EG"/>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08ABB1F-1ED2-4B9D-A3F8-9BEEE30300EB}" type="slidenum">
              <a:rPr lang="ar-EG" smtClean="0"/>
              <a:t>‹#›</a:t>
            </a:fld>
            <a:endParaRPr lang="ar-EG"/>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4338" y="836712"/>
            <a:ext cx="7299822" cy="864096"/>
          </a:xfrm>
        </p:spPr>
        <p:txBody>
          <a:bodyPr>
            <a:noAutofit/>
          </a:bodyPr>
          <a:lstStyle/>
          <a:p>
            <a:pPr marL="182880" algn="ctr"/>
            <a:r>
              <a:rPr lang="ar-EG" sz="5400" b="1" dirty="0" smtClean="0">
                <a:solidFill>
                  <a:schemeClr val="tx1"/>
                </a:solidFill>
                <a:effectLst>
                  <a:outerShdw blurRad="38100" dist="38100" dir="2700000" algn="tl">
                    <a:srgbClr val="000000">
                      <a:alpha val="43137"/>
                    </a:srgbClr>
                  </a:outerShdw>
                </a:effectLst>
                <a:cs typeface="Simple Bold Jut Out" pitchFamily="2" charset="-78"/>
              </a:rPr>
              <a:t>المحاضـــــــــــــــــــــــــــرة </a:t>
            </a:r>
            <a:r>
              <a:rPr lang="ar-EG" sz="5400" b="1" dirty="0">
                <a:solidFill>
                  <a:schemeClr val="tx1"/>
                </a:solidFill>
                <a:effectLst>
                  <a:outerShdw blurRad="38100" dist="38100" dir="2700000" algn="tl">
                    <a:srgbClr val="000000">
                      <a:alpha val="43137"/>
                    </a:srgbClr>
                  </a:outerShdw>
                </a:effectLst>
                <a:cs typeface="Simple Bold Jut Out" pitchFamily="2" charset="-78"/>
              </a:rPr>
              <a:t>الأولى</a:t>
            </a:r>
          </a:p>
        </p:txBody>
      </p:sp>
      <p:sp>
        <p:nvSpPr>
          <p:cNvPr id="4" name="Rectangle 3"/>
          <p:cNvSpPr/>
          <p:nvPr/>
        </p:nvSpPr>
        <p:spPr>
          <a:xfrm>
            <a:off x="1373361" y="1844824"/>
            <a:ext cx="7200799" cy="3231654"/>
          </a:xfrm>
          <a:prstGeom prst="rect">
            <a:avLst/>
          </a:prstGeom>
        </p:spPr>
        <p:txBody>
          <a:bodyPr wrap="square">
            <a:spAutoFit/>
          </a:bodyPr>
          <a:lstStyle/>
          <a:p>
            <a:pPr marL="182880" algn="ctr">
              <a:lnSpc>
                <a:spcPct val="150000"/>
              </a:lnSpc>
              <a:spcBef>
                <a:spcPct val="0"/>
              </a:spcBef>
              <a:tabLst>
                <a:tab pos="5832475" algn="l"/>
              </a:tabLst>
            </a:pPr>
            <a:r>
              <a:rPr lang="ar-EG" sz="4800" b="1" dirty="0">
                <a:effectLst>
                  <a:outerShdw blurRad="38100" dist="38100" dir="2700000" algn="tl">
                    <a:srgbClr val="000000">
                      <a:alpha val="43137"/>
                    </a:srgbClr>
                  </a:outerShdw>
                </a:effectLst>
                <a:latin typeface="+mj-lt"/>
                <a:ea typeface="+mj-ea"/>
                <a:cs typeface="Simple Bold Jut Out" pitchFamily="2" charset="-78"/>
              </a:rPr>
              <a:t>الأساسيات الهندسية في مجال نظرية الآلات </a:t>
            </a:r>
            <a:r>
              <a:rPr lang="ar-EG" sz="4400" b="1" dirty="0">
                <a:latin typeface="+mj-lt"/>
                <a:ea typeface="+mj-ea"/>
                <a:cs typeface="Simple Bold Jut Out" pitchFamily="2" charset="-78"/>
              </a:rPr>
              <a:t>الفرقة الثانية – هندسة زراعية </a:t>
            </a:r>
          </a:p>
          <a:p>
            <a:pPr marL="182880" algn="ctr">
              <a:lnSpc>
                <a:spcPct val="150000"/>
              </a:lnSpc>
              <a:spcBef>
                <a:spcPct val="0"/>
              </a:spcBef>
            </a:pPr>
            <a:r>
              <a:rPr lang="ar-EG" sz="4400" b="1" dirty="0">
                <a:latin typeface="+mj-lt"/>
                <a:ea typeface="+mj-ea"/>
                <a:cs typeface="Simple Bold Jut Out" pitchFamily="2" charset="-78"/>
              </a:rPr>
              <a:t>العام الجامعي 2020</a:t>
            </a:r>
            <a:r>
              <a:rPr lang="en-US" sz="4400" b="1" dirty="0">
                <a:latin typeface="+mj-lt"/>
                <a:ea typeface="+mj-ea"/>
                <a:cs typeface="Simple Bold Jut Out" pitchFamily="2" charset="-78"/>
              </a:rPr>
              <a:t>/</a:t>
            </a:r>
            <a:r>
              <a:rPr lang="ar-EG" sz="4400" b="1" dirty="0">
                <a:latin typeface="+mj-lt"/>
                <a:ea typeface="+mj-ea"/>
                <a:cs typeface="Simple Bold Jut Out" pitchFamily="2" charset="-78"/>
              </a:rPr>
              <a:t> 2021م.</a:t>
            </a:r>
            <a:endParaRPr lang="en-US" sz="4400" b="1" dirty="0">
              <a:latin typeface="+mj-lt"/>
              <a:ea typeface="+mj-ea"/>
              <a:cs typeface="Simple Bold Jut Out" pitchFamily="2" charset="-78"/>
            </a:endParaRPr>
          </a:p>
        </p:txBody>
      </p:sp>
    </p:spTree>
    <p:extLst>
      <p:ext uri="{BB962C8B-B14F-4D97-AF65-F5344CB8AC3E}">
        <p14:creationId xmlns:p14="http://schemas.microsoft.com/office/powerpoint/2010/main" val="4151845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Autofit/>
          </a:bodyPr>
          <a:lstStyle/>
          <a:p>
            <a:pPr marL="182880" algn="ctr"/>
            <a:r>
              <a:rPr lang="ar-EG" sz="5400" b="1" dirty="0">
                <a:solidFill>
                  <a:schemeClr val="tx1"/>
                </a:solidFill>
                <a:effectLst>
                  <a:outerShdw blurRad="38100" dist="38100" dir="2700000" algn="tl">
                    <a:srgbClr val="000000">
                      <a:alpha val="43137"/>
                    </a:srgbClr>
                  </a:outerShdw>
                </a:effectLst>
                <a:cs typeface="Simple Bold Jut Out" pitchFamily="2" charset="-78"/>
              </a:rPr>
              <a:t>الأنظمة المختلفة للوحدات</a:t>
            </a:r>
          </a:p>
        </p:txBody>
      </p:sp>
      <p:sp>
        <p:nvSpPr>
          <p:cNvPr id="5" name="Rectangle 4"/>
          <p:cNvSpPr/>
          <p:nvPr/>
        </p:nvSpPr>
        <p:spPr>
          <a:xfrm>
            <a:off x="1403645" y="1469065"/>
            <a:ext cx="7416825" cy="5139869"/>
          </a:xfrm>
          <a:prstGeom prst="rect">
            <a:avLst/>
          </a:prstGeom>
        </p:spPr>
        <p:txBody>
          <a:bodyPr wrap="square">
            <a:spAutoFit/>
          </a:bodyPr>
          <a:lstStyle/>
          <a:p>
            <a:pPr lvl="0" algn="ctr"/>
            <a:r>
              <a:rPr lang="ar-EG" sz="3200" b="1" i="1" dirty="0">
                <a:latin typeface="Cambria Math" panose="02040503050406030204" pitchFamily="18" charset="0"/>
                <a:ea typeface="Cambria Math" panose="02040503050406030204" pitchFamily="18" charset="0"/>
                <a:cs typeface="Simple Bold Jut Out" pitchFamily="2" charset="-78"/>
              </a:rPr>
              <a:t>1- نظام </a:t>
            </a:r>
            <a:r>
              <a:rPr lang="en-US" sz="3200" b="1" i="1" dirty="0">
                <a:latin typeface="Cambria Math" panose="02040503050406030204" pitchFamily="18" charset="0"/>
                <a:ea typeface="Cambria Math" panose="02040503050406030204" pitchFamily="18" charset="0"/>
                <a:cs typeface="Simple Bold Jut Out" pitchFamily="2" charset="-78"/>
              </a:rPr>
              <a:t>C.G.S. Units</a:t>
            </a:r>
          </a:p>
          <a:p>
            <a:pPr algn="just"/>
            <a:r>
              <a:rPr lang="ar-EG" sz="4400" dirty="0">
                <a:latin typeface="Cambria Math" panose="02040503050406030204" pitchFamily="18" charset="0"/>
                <a:ea typeface="Cambria Math" panose="02040503050406030204" pitchFamily="18" charset="0"/>
                <a:cs typeface="Simple Bold Jut Out" pitchFamily="2" charset="-78"/>
              </a:rPr>
              <a:t>في هذا النظام ، الوحدات الأساسية للطول والكتلة والزمن هي السنتيمتر والجرام والثانية على الترتيب. وتعرف وحدات نظام </a:t>
            </a:r>
            <a:r>
              <a:rPr lang="en-US" sz="3200" dirty="0">
                <a:latin typeface="Cambria Math" panose="02040503050406030204" pitchFamily="18" charset="0"/>
                <a:ea typeface="Cambria Math" panose="02040503050406030204" pitchFamily="18" charset="0"/>
                <a:cs typeface="Simple Bold Jut Out" pitchFamily="2" charset="-78"/>
              </a:rPr>
              <a:t>C.G.S.</a:t>
            </a:r>
            <a:r>
              <a:rPr lang="en-US" sz="4400" dirty="0">
                <a:latin typeface="Cambria Math" panose="02040503050406030204" pitchFamily="18" charset="0"/>
                <a:ea typeface="Cambria Math" panose="02040503050406030204" pitchFamily="18" charset="0"/>
                <a:cs typeface="Simple Bold Jut Out" pitchFamily="2" charset="-78"/>
              </a:rPr>
              <a:t> </a:t>
            </a:r>
            <a:r>
              <a:rPr lang="ar-EG" sz="4400" dirty="0">
                <a:latin typeface="Cambria Math" panose="02040503050406030204" pitchFamily="18" charset="0"/>
                <a:ea typeface="Cambria Math" panose="02040503050406030204" pitchFamily="18" charset="0"/>
                <a:cs typeface="Simple Bold Jut Out" pitchFamily="2" charset="-78"/>
              </a:rPr>
              <a:t> بأنها الوحدات المطلقة أو وحدات الفيزياء.</a:t>
            </a:r>
            <a:endParaRPr lang="en-US" sz="4400" dirty="0">
              <a:latin typeface="Cambria Math" panose="02040503050406030204" pitchFamily="18" charset="0"/>
              <a:ea typeface="Cambria Math" panose="02040503050406030204" pitchFamily="18" charset="0"/>
              <a:cs typeface="Simple Bold Jut Out" pitchFamily="2" charset="-78"/>
            </a:endParaRPr>
          </a:p>
          <a:p>
            <a:pPr algn="ctr"/>
            <a:r>
              <a:rPr lang="ar-EG" sz="3200" b="1" i="1" dirty="0">
                <a:latin typeface="Cambria Math" panose="02040503050406030204" pitchFamily="18" charset="0"/>
                <a:ea typeface="Cambria Math" panose="02040503050406030204" pitchFamily="18" charset="0"/>
                <a:cs typeface="Simple Bold Jut Out" pitchFamily="2" charset="-78"/>
              </a:rPr>
              <a:t>2- نظام </a:t>
            </a:r>
            <a:r>
              <a:rPr lang="en-US" sz="3200" b="1" i="1" dirty="0">
                <a:latin typeface="Cambria Math" panose="02040503050406030204" pitchFamily="18" charset="0"/>
                <a:ea typeface="Cambria Math" panose="02040503050406030204" pitchFamily="18" charset="0"/>
                <a:cs typeface="Simple Bold Jut Out" pitchFamily="2" charset="-78"/>
              </a:rPr>
              <a:t>F.P.S. Units</a:t>
            </a:r>
          </a:p>
          <a:p>
            <a:pPr algn="just"/>
            <a:r>
              <a:rPr lang="ar-EG" sz="4400" dirty="0">
                <a:latin typeface="Cambria Math" panose="02040503050406030204" pitchFamily="18" charset="0"/>
                <a:ea typeface="Cambria Math" panose="02040503050406030204" pitchFamily="18" charset="0"/>
                <a:cs typeface="Simple Bold Jut Out" pitchFamily="2" charset="-78"/>
              </a:rPr>
              <a:t>في هذا النظام ، الوحدات الأساسية للطول والكتلة والزمن هي القدم والرطل والثانية على الترتيب.</a:t>
            </a:r>
            <a:endParaRPr lang="en-US" sz="4400" dirty="0">
              <a:latin typeface="Cambria Math" panose="02040503050406030204" pitchFamily="18" charset="0"/>
              <a:ea typeface="Cambria Math" panose="02040503050406030204" pitchFamily="18" charset="0"/>
              <a:cs typeface="Simple Bold Jut Out" pitchFamily="2" charset="-78"/>
            </a:endParaRPr>
          </a:p>
        </p:txBody>
      </p:sp>
    </p:spTree>
    <p:extLst>
      <p:ext uri="{BB962C8B-B14F-4D97-AF65-F5344CB8AC3E}">
        <p14:creationId xmlns:p14="http://schemas.microsoft.com/office/powerpoint/2010/main" val="17744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Autofit/>
          </a:bodyPr>
          <a:lstStyle/>
          <a:p>
            <a:pPr marL="182880" algn="ctr"/>
            <a:r>
              <a:rPr lang="ar-EG" sz="5400" b="1" dirty="0">
                <a:solidFill>
                  <a:schemeClr val="tx1"/>
                </a:solidFill>
                <a:effectLst>
                  <a:outerShdw blurRad="38100" dist="38100" dir="2700000" algn="tl">
                    <a:srgbClr val="000000">
                      <a:alpha val="43137"/>
                    </a:srgbClr>
                  </a:outerShdw>
                </a:effectLst>
                <a:cs typeface="Simple Bold Jut Out" pitchFamily="2" charset="-78"/>
              </a:rPr>
              <a:t>الأنظمة المختلفة للوحدات</a:t>
            </a:r>
          </a:p>
        </p:txBody>
      </p:sp>
      <p:sp>
        <p:nvSpPr>
          <p:cNvPr id="5" name="Rectangle 4"/>
          <p:cNvSpPr/>
          <p:nvPr/>
        </p:nvSpPr>
        <p:spPr>
          <a:xfrm>
            <a:off x="1403647" y="1361485"/>
            <a:ext cx="7416825" cy="4142673"/>
          </a:xfrm>
          <a:prstGeom prst="rect">
            <a:avLst/>
          </a:prstGeom>
        </p:spPr>
        <p:txBody>
          <a:bodyPr wrap="square">
            <a:spAutoFit/>
          </a:bodyPr>
          <a:lstStyle/>
          <a:p>
            <a:pPr algn="ctr">
              <a:lnSpc>
                <a:spcPct val="140000"/>
              </a:lnSpc>
            </a:pPr>
            <a:r>
              <a:rPr lang="ar-EG" sz="3200" b="1" i="1" dirty="0">
                <a:latin typeface="Cambria Math" panose="02040503050406030204" pitchFamily="18" charset="0"/>
                <a:ea typeface="Cambria Math" panose="02040503050406030204" pitchFamily="18" charset="0"/>
                <a:cs typeface="Simple Bold Jut Out" pitchFamily="2" charset="-78"/>
              </a:rPr>
              <a:t>3- نظام </a:t>
            </a:r>
            <a:r>
              <a:rPr lang="en-US" sz="3200" b="1" i="1" dirty="0">
                <a:latin typeface="Cambria Math" panose="02040503050406030204" pitchFamily="18" charset="0"/>
                <a:ea typeface="Cambria Math" panose="02040503050406030204" pitchFamily="18" charset="0"/>
                <a:cs typeface="Simple Bold Jut Out" pitchFamily="2" charset="-78"/>
              </a:rPr>
              <a:t>M.K.S. Units</a:t>
            </a:r>
          </a:p>
          <a:p>
            <a:pPr algn="just">
              <a:lnSpc>
                <a:spcPct val="140000"/>
              </a:lnSpc>
            </a:pPr>
            <a:r>
              <a:rPr lang="ar-EG" sz="4000" dirty="0">
                <a:latin typeface="+mj-lt"/>
                <a:ea typeface="+mj-ea"/>
                <a:cs typeface="Simple Bold Jut Out" pitchFamily="2" charset="-78"/>
              </a:rPr>
              <a:t>في هذا النظام ، الوحدات الأساسية للطول والكتلة والزمن هي المتر والكيلوجرام والثانية على الترتيب. وتُعرف وحدات نظام  </a:t>
            </a:r>
            <a:r>
              <a:rPr lang="en-US" sz="2800" dirty="0">
                <a:latin typeface="Cambria Math" panose="02040503050406030204" pitchFamily="18" charset="0"/>
                <a:ea typeface="Cambria Math" panose="02040503050406030204" pitchFamily="18" charset="0"/>
                <a:cs typeface="Simple Bold Jut Out" pitchFamily="2" charset="-78"/>
              </a:rPr>
              <a:t>M.K.S.</a:t>
            </a:r>
            <a:r>
              <a:rPr lang="ar-EG" sz="4400" dirty="0">
                <a:latin typeface="Cambria Math" panose="02040503050406030204" pitchFamily="18" charset="0"/>
                <a:ea typeface="Cambria Math" panose="02040503050406030204" pitchFamily="18" charset="0"/>
                <a:cs typeface="Simple Bold Jut Out" pitchFamily="2" charset="-78"/>
              </a:rPr>
              <a:t> </a:t>
            </a:r>
            <a:r>
              <a:rPr lang="ar-EG" sz="4000" dirty="0">
                <a:latin typeface="+mj-lt"/>
                <a:ea typeface="+mj-ea"/>
                <a:cs typeface="Simple Bold Jut Out" pitchFamily="2" charset="-78"/>
              </a:rPr>
              <a:t>بوحدات الجاذبية</a:t>
            </a:r>
            <a:r>
              <a:rPr lang="ar-EG" sz="4000" dirty="0" smtClean="0">
                <a:latin typeface="+mj-lt"/>
                <a:ea typeface="+mj-ea"/>
                <a:cs typeface="Simple Bold Jut Out" pitchFamily="2" charset="-78"/>
              </a:rPr>
              <a:t>.</a:t>
            </a:r>
          </a:p>
          <a:p>
            <a:pPr algn="ctr">
              <a:lnSpc>
                <a:spcPct val="140000"/>
              </a:lnSpc>
            </a:pPr>
            <a:r>
              <a:rPr lang="ar-EG" sz="3200" b="1" i="1" dirty="0">
                <a:latin typeface="Cambria Math" panose="02040503050406030204" pitchFamily="18" charset="0"/>
                <a:ea typeface="Cambria Math" panose="02040503050406030204" pitchFamily="18" charset="0"/>
                <a:cs typeface="Simple Bold Jut Out" pitchFamily="2" charset="-78"/>
              </a:rPr>
              <a:t>4- النظام الدولي للوحدات  </a:t>
            </a:r>
            <a:r>
              <a:rPr lang="en-US" sz="3200" b="1" i="1" dirty="0">
                <a:latin typeface="Cambria Math" panose="02040503050406030204" pitchFamily="18" charset="0"/>
                <a:ea typeface="Cambria Math" panose="02040503050406030204" pitchFamily="18" charset="0"/>
                <a:cs typeface="Simple Bold Jut Out" pitchFamily="2" charset="-78"/>
              </a:rPr>
              <a:t>S.I.Units</a:t>
            </a:r>
            <a:endParaRPr lang="ar-EG" sz="3200" b="1" i="1" dirty="0">
              <a:latin typeface="Cambria Math" panose="02040503050406030204" pitchFamily="18" charset="0"/>
              <a:ea typeface="Cambria Math" panose="02040503050406030204" pitchFamily="18" charset="0"/>
              <a:cs typeface="Simple Bold Jut Out" pitchFamily="2" charset="-78"/>
            </a:endParaRPr>
          </a:p>
        </p:txBody>
      </p:sp>
    </p:spTree>
    <p:extLst>
      <p:ext uri="{BB962C8B-B14F-4D97-AF65-F5344CB8AC3E}">
        <p14:creationId xmlns:p14="http://schemas.microsoft.com/office/powerpoint/2010/main" val="3351925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Autofit/>
          </a:bodyPr>
          <a:lstStyle/>
          <a:p>
            <a:pPr marL="182880" algn="ctr"/>
            <a:r>
              <a:rPr lang="ar-EG" sz="5400" b="1" dirty="0" smtClean="0">
                <a:solidFill>
                  <a:schemeClr val="tx1"/>
                </a:solidFill>
                <a:effectLst>
                  <a:outerShdw blurRad="38100" dist="38100" dir="2700000" algn="tl">
                    <a:srgbClr val="000000">
                      <a:alpha val="43137"/>
                    </a:srgbClr>
                  </a:outerShdw>
                </a:effectLst>
                <a:cs typeface="Simple Bold Jut Out" pitchFamily="2" charset="-78"/>
              </a:rPr>
              <a:t>النظام الدولي للوحدات</a:t>
            </a:r>
            <a:endParaRPr lang="ar-EG" sz="5400" b="1" dirty="0">
              <a:solidFill>
                <a:schemeClr val="tx1"/>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403647" y="1361485"/>
            <a:ext cx="7416825" cy="5262979"/>
          </a:xfrm>
          <a:prstGeom prst="rect">
            <a:avLst/>
          </a:prstGeom>
        </p:spPr>
        <p:txBody>
          <a:bodyPr wrap="square">
            <a:spAutoFit/>
          </a:bodyPr>
          <a:lstStyle/>
          <a:p>
            <a:pPr algn="just">
              <a:lnSpc>
                <a:spcPct val="120000"/>
              </a:lnSpc>
            </a:pPr>
            <a:r>
              <a:rPr lang="ar-EG" sz="4000" dirty="0" smtClean="0">
                <a:latin typeface="+mj-lt"/>
                <a:ea typeface="+mj-ea"/>
                <a:cs typeface="Simple Bold Jut Out"/>
              </a:rPr>
              <a:t>أوصى </a:t>
            </a:r>
            <a:r>
              <a:rPr lang="ar-EG" sz="4000" dirty="0">
                <a:latin typeface="+mj-lt"/>
                <a:ea typeface="+mj-ea"/>
                <a:cs typeface="Simple Bold Jut Out"/>
              </a:rPr>
              <a:t>المؤتمر العام الحادي عشر للأوزان والمقاييس </a:t>
            </a:r>
            <a:r>
              <a:rPr lang="en-US" sz="2800" dirty="0">
                <a:latin typeface="Cambria Math" panose="02040503050406030204" pitchFamily="18" charset="0"/>
                <a:ea typeface="Cambria Math" panose="02040503050406030204" pitchFamily="18" charset="0"/>
                <a:cs typeface="Simple Bold Jut Out"/>
              </a:rPr>
              <a:t>(GCWM) </a:t>
            </a:r>
            <a:r>
              <a:rPr lang="ar-EG" sz="2800" dirty="0" smtClean="0">
                <a:latin typeface="Cambria Math" panose="02040503050406030204" pitchFamily="18" charset="0"/>
                <a:ea typeface="Cambria Math" panose="02040503050406030204" pitchFamily="18" charset="0"/>
                <a:cs typeface="Simple Bold Jut Out"/>
              </a:rPr>
              <a:t> </a:t>
            </a:r>
            <a:r>
              <a:rPr lang="ar-EG" sz="4000" dirty="0" smtClean="0">
                <a:latin typeface="+mj-lt"/>
                <a:ea typeface="+mj-ea"/>
                <a:cs typeface="Simple Bold Jut Out"/>
              </a:rPr>
              <a:t>بنظام </a:t>
            </a:r>
            <a:r>
              <a:rPr lang="ar-EG" sz="4000" dirty="0">
                <a:latin typeface="+mj-lt"/>
                <a:ea typeface="+mj-ea"/>
                <a:cs typeface="Simple Bold Jut Out"/>
              </a:rPr>
              <a:t>موحد ومُشكَّل بشكل منهجي من الكميات الأساسية والمشتقة للاستخدام الدولي</a:t>
            </a:r>
            <a:r>
              <a:rPr lang="en-US" sz="4000" dirty="0">
                <a:latin typeface="+mj-lt"/>
                <a:ea typeface="+mj-ea"/>
                <a:cs typeface="Simple Bold Jut Out"/>
              </a:rPr>
              <a:t>.</a:t>
            </a:r>
            <a:r>
              <a:rPr lang="ar-EG" sz="4000" dirty="0">
                <a:latin typeface="+mj-lt"/>
                <a:ea typeface="+mj-ea"/>
                <a:cs typeface="Simple Bold Jut Out"/>
              </a:rPr>
              <a:t> ويجري الآن إستخدام هذا النظام في العديد من البلدان. ويطلق هذا النظام اسم النظام الدولي للوحدات. والوحدات الأساسية للطول والكتلة والزمن لهذا النظام هي المتر والكيلوجرام والثانية على الترتيب. </a:t>
            </a:r>
            <a:endParaRPr lang="en-US" sz="4000" dirty="0">
              <a:latin typeface="+mj-lt"/>
              <a:ea typeface="+mj-ea"/>
              <a:cs typeface="Simple Bold Jut Out"/>
            </a:endParaRPr>
          </a:p>
        </p:txBody>
      </p:sp>
    </p:spTree>
    <p:extLst>
      <p:ext uri="{BB962C8B-B14F-4D97-AF65-F5344CB8AC3E}">
        <p14:creationId xmlns:p14="http://schemas.microsoft.com/office/powerpoint/2010/main" val="391102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Autofit/>
          </a:bodyPr>
          <a:lstStyle/>
          <a:p>
            <a:pPr marL="182880" algn="ctr"/>
            <a:r>
              <a:rPr lang="ar-EG" sz="5400" b="1" dirty="0">
                <a:solidFill>
                  <a:schemeClr val="tx1"/>
                </a:solidFill>
                <a:effectLst>
                  <a:outerShdw blurRad="38100" dist="38100" dir="2700000" algn="tl">
                    <a:srgbClr val="000000">
                      <a:alpha val="43137"/>
                    </a:srgbClr>
                  </a:outerShdw>
                </a:effectLst>
                <a:cs typeface="Simple Bold Jut Out" pitchFamily="2" charset="-78"/>
              </a:rPr>
              <a:t>المتر القياسي الدولي</a:t>
            </a:r>
          </a:p>
        </p:txBody>
      </p:sp>
      <p:sp>
        <p:nvSpPr>
          <p:cNvPr id="5" name="Rectangle 4"/>
          <p:cNvSpPr/>
          <p:nvPr/>
        </p:nvSpPr>
        <p:spPr>
          <a:xfrm>
            <a:off x="1331640" y="1484784"/>
            <a:ext cx="7416825" cy="3785652"/>
          </a:xfrm>
          <a:prstGeom prst="rect">
            <a:avLst/>
          </a:prstGeom>
        </p:spPr>
        <p:txBody>
          <a:bodyPr wrap="square">
            <a:spAutoFit/>
          </a:bodyPr>
          <a:lstStyle/>
          <a:p>
            <a:pPr algn="just">
              <a:lnSpc>
                <a:spcPct val="150000"/>
              </a:lnSpc>
            </a:pPr>
            <a:r>
              <a:rPr lang="ar-EG" sz="4000" dirty="0">
                <a:latin typeface="+mj-lt"/>
                <a:ea typeface="+mj-ea"/>
                <a:cs typeface="Simple Bold Jut Out" pitchFamily="2" charset="-78"/>
              </a:rPr>
              <a:t>يعرف المتر القياسي الدولي على أنه أقصر مسافة بين الخطين المتوازيين المحفورين على السطح المصقول لقضيب من سبيكة الإيريديوم البلاتينية (عند درجة صفر مئوي) والمحفوظ في المكتب الدولي للأوزان والمقاييس </a:t>
            </a:r>
            <a:r>
              <a:rPr lang="ar-EG" sz="3600" dirty="0">
                <a:latin typeface="Cambria Math" panose="02040503050406030204" pitchFamily="18" charset="0"/>
                <a:ea typeface="Cambria Math" panose="02040503050406030204" pitchFamily="18" charset="0"/>
                <a:cs typeface="Simple Bold Jut Out" pitchFamily="2" charset="-78"/>
              </a:rPr>
              <a:t>(</a:t>
            </a:r>
            <a:r>
              <a:rPr lang="en-US" sz="2800" dirty="0">
                <a:latin typeface="Cambria Math" panose="02040503050406030204" pitchFamily="18" charset="0"/>
                <a:ea typeface="Cambria Math" panose="02040503050406030204" pitchFamily="18" charset="0"/>
                <a:cs typeface="Simple Bold Jut Out" pitchFamily="2" charset="-78"/>
              </a:rPr>
              <a:t>IBWM</a:t>
            </a:r>
            <a:r>
              <a:rPr lang="ar-EG" sz="3600" dirty="0">
                <a:latin typeface="Cambria Math" panose="02040503050406030204" pitchFamily="18" charset="0"/>
                <a:ea typeface="Cambria Math" panose="02040503050406030204" pitchFamily="18" charset="0"/>
                <a:cs typeface="Simple Bold Jut Out" pitchFamily="2" charset="-78"/>
              </a:rPr>
              <a:t>) </a:t>
            </a:r>
            <a:r>
              <a:rPr lang="ar-EG" sz="4000" dirty="0">
                <a:latin typeface="+mj-lt"/>
                <a:ea typeface="+mj-ea"/>
                <a:cs typeface="Simple Bold Jut Out" pitchFamily="2" charset="-78"/>
              </a:rPr>
              <a:t>في فرنسا.</a:t>
            </a:r>
            <a:endParaRPr lang="en-US" sz="4000" dirty="0">
              <a:latin typeface="+mj-lt"/>
              <a:ea typeface="+mj-ea"/>
              <a:cs typeface="Simple Bold Jut Out" pitchFamily="2" charset="-78"/>
            </a:endParaRPr>
          </a:p>
        </p:txBody>
      </p:sp>
    </p:spTree>
    <p:extLst>
      <p:ext uri="{BB962C8B-B14F-4D97-AF65-F5344CB8AC3E}">
        <p14:creationId xmlns:p14="http://schemas.microsoft.com/office/powerpoint/2010/main" val="2459252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Autofit/>
          </a:bodyPr>
          <a:lstStyle/>
          <a:p>
            <a:pPr marL="182880" algn="ctr"/>
            <a:r>
              <a:rPr lang="ar-EG" sz="5400" b="1" dirty="0">
                <a:solidFill>
                  <a:schemeClr val="tx1"/>
                </a:solidFill>
                <a:effectLst>
                  <a:outerShdw blurRad="38100" dist="38100" dir="2700000" algn="tl">
                    <a:srgbClr val="000000">
                      <a:alpha val="43137"/>
                    </a:srgbClr>
                  </a:outerShdw>
                </a:effectLst>
                <a:cs typeface="Simple Bold Jut Out" pitchFamily="2" charset="-78"/>
              </a:rPr>
              <a:t>الكيلوجرام القياسي الدولي </a:t>
            </a:r>
            <a:endParaRPr lang="ar-EG" sz="5400" b="1" dirty="0">
              <a:solidFill>
                <a:schemeClr val="tx1"/>
              </a:solidFill>
              <a:effectLst>
                <a:outerShdw blurRad="38100" dist="38100" dir="2700000" algn="tl">
                  <a:srgbClr val="000000">
                    <a:alpha val="43137"/>
                  </a:srgbClr>
                </a:outerShdw>
              </a:effectLst>
              <a:cs typeface="Simple Bold Jut Out" pitchFamily="2" charset="-78"/>
            </a:endParaRPr>
          </a:p>
        </p:txBody>
      </p:sp>
      <p:sp>
        <p:nvSpPr>
          <p:cNvPr id="3" name="Rectangle 2"/>
          <p:cNvSpPr/>
          <p:nvPr/>
        </p:nvSpPr>
        <p:spPr>
          <a:xfrm>
            <a:off x="1547664" y="1844824"/>
            <a:ext cx="6696744" cy="2800767"/>
          </a:xfrm>
          <a:prstGeom prst="rect">
            <a:avLst/>
          </a:prstGeom>
        </p:spPr>
        <p:txBody>
          <a:bodyPr wrap="square">
            <a:spAutoFit/>
          </a:bodyPr>
          <a:lstStyle/>
          <a:p>
            <a:pPr algn="just"/>
            <a:r>
              <a:rPr lang="ar-EG" sz="4400" dirty="0">
                <a:latin typeface="+mj-lt"/>
                <a:ea typeface="+mj-ea"/>
                <a:cs typeface="Simple Bold Jut Out" pitchFamily="2" charset="-78"/>
              </a:rPr>
              <a:t>يعرف الكيلوجرام القياسي الدولي بأنه كتلة أسطوانة من سبيكة الإيريديوم البلاتينية والتي يحتفظ بها في المكتب الدولي للأوزان والمقاييس </a:t>
            </a:r>
            <a:r>
              <a:rPr lang="en-US" sz="3200" dirty="0" smtClean="0">
                <a:latin typeface="+mj-lt"/>
                <a:ea typeface="+mj-ea"/>
                <a:cs typeface="Simple Bold Jut Out" pitchFamily="2" charset="-78"/>
              </a:rPr>
              <a:t>(IBWM</a:t>
            </a:r>
            <a:r>
              <a:rPr lang="en-US" sz="3200" dirty="0">
                <a:latin typeface="+mj-lt"/>
                <a:ea typeface="+mj-ea"/>
                <a:cs typeface="Simple Bold Jut Out" pitchFamily="2" charset="-78"/>
              </a:rPr>
              <a:t>) </a:t>
            </a:r>
            <a:r>
              <a:rPr lang="ar-EG" sz="3200" dirty="0" smtClean="0">
                <a:latin typeface="+mj-lt"/>
                <a:ea typeface="+mj-ea"/>
                <a:cs typeface="Simple Bold Jut Out" pitchFamily="2" charset="-78"/>
              </a:rPr>
              <a:t> </a:t>
            </a:r>
            <a:r>
              <a:rPr lang="ar-EG" sz="4400" dirty="0" smtClean="0">
                <a:latin typeface="+mj-lt"/>
                <a:ea typeface="+mj-ea"/>
                <a:cs typeface="Simple Bold Jut Out" pitchFamily="2" charset="-78"/>
              </a:rPr>
              <a:t>في </a:t>
            </a:r>
            <a:r>
              <a:rPr lang="ar-EG" sz="4400" dirty="0">
                <a:latin typeface="+mj-lt"/>
                <a:ea typeface="+mj-ea"/>
                <a:cs typeface="Simple Bold Jut Out" pitchFamily="2" charset="-78"/>
              </a:rPr>
              <a:t>فرنسا.</a:t>
            </a:r>
          </a:p>
        </p:txBody>
      </p:sp>
    </p:spTree>
    <p:extLst>
      <p:ext uri="{BB962C8B-B14F-4D97-AF65-F5344CB8AC3E}">
        <p14:creationId xmlns:p14="http://schemas.microsoft.com/office/powerpoint/2010/main" val="3015692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39" y="332656"/>
            <a:ext cx="7124328" cy="864096"/>
          </a:xfrm>
        </p:spPr>
        <p:txBody>
          <a:bodyPr>
            <a:noAutofit/>
          </a:bodyPr>
          <a:lstStyle/>
          <a:p>
            <a:pPr marL="182880" algn="ctr"/>
            <a:r>
              <a:rPr lang="ar-EG" sz="5400" b="1" dirty="0" smtClean="0">
                <a:solidFill>
                  <a:schemeClr val="tx1"/>
                </a:solidFill>
                <a:effectLst>
                  <a:outerShdw blurRad="38100" dist="38100" dir="2700000" algn="tl">
                    <a:srgbClr val="000000">
                      <a:alpha val="43137"/>
                    </a:srgbClr>
                  </a:outerShdw>
                </a:effectLst>
                <a:cs typeface="Simple Bold Jut Out" pitchFamily="2" charset="-78"/>
              </a:rPr>
              <a:t>الثانية </a:t>
            </a:r>
            <a:r>
              <a:rPr lang="ar-EG" sz="5400" b="1" dirty="0">
                <a:solidFill>
                  <a:schemeClr val="tx1"/>
                </a:solidFill>
                <a:effectLst>
                  <a:outerShdw blurRad="38100" dist="38100" dir="2700000" algn="tl">
                    <a:srgbClr val="000000">
                      <a:alpha val="43137"/>
                    </a:srgbClr>
                  </a:outerShdw>
                </a:effectLst>
                <a:cs typeface="Simple Bold Jut Out" pitchFamily="2" charset="-78"/>
              </a:rPr>
              <a:t>القياسية </a:t>
            </a:r>
            <a:r>
              <a:rPr lang="ar-EG" sz="5400" b="1" dirty="0" smtClean="0">
                <a:solidFill>
                  <a:schemeClr val="tx1"/>
                </a:solidFill>
                <a:effectLst>
                  <a:outerShdw blurRad="38100" dist="38100" dir="2700000" algn="tl">
                    <a:srgbClr val="000000">
                      <a:alpha val="43137"/>
                    </a:srgbClr>
                  </a:outerShdw>
                </a:effectLst>
                <a:cs typeface="Simple Bold Jut Out" pitchFamily="2" charset="-78"/>
              </a:rPr>
              <a:t>الدولية</a:t>
            </a:r>
            <a:endParaRPr lang="ar-EG" sz="5400" b="1" dirty="0">
              <a:solidFill>
                <a:schemeClr val="tx1"/>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31638" y="1196752"/>
            <a:ext cx="7560841" cy="5509200"/>
          </a:xfrm>
          <a:prstGeom prst="rect">
            <a:avLst/>
          </a:prstGeom>
        </p:spPr>
        <p:txBody>
          <a:bodyPr wrap="square">
            <a:spAutoFit/>
          </a:bodyPr>
          <a:lstStyle/>
          <a:p>
            <a:pPr marL="377825" algn="just"/>
            <a:r>
              <a:rPr lang="ar-EG" sz="4400" dirty="0">
                <a:latin typeface="Cambria Math" panose="02040503050406030204" pitchFamily="18" charset="0"/>
                <a:ea typeface="Cambria Math" panose="02040503050406030204" pitchFamily="18" charset="0"/>
                <a:cs typeface="Simple Bold Jut Out" pitchFamily="2" charset="-78"/>
              </a:rPr>
              <a:t>الوحدة الأساسية للزمن لمعظم أنظمة الوحدات هي الثانية والتي </a:t>
            </a:r>
            <a:r>
              <a:rPr lang="ar-EG" sz="4400" dirty="0" smtClean="0">
                <a:latin typeface="Cambria Math" panose="02040503050406030204" pitchFamily="18" charset="0"/>
                <a:ea typeface="Cambria Math" panose="02040503050406030204" pitchFamily="18" charset="0"/>
                <a:cs typeface="Simple Bold Jut Out" pitchFamily="2" charset="-78"/>
              </a:rPr>
              <a:t>تساوي</a:t>
            </a:r>
            <a:r>
              <a:rPr lang="en-US" sz="2800" dirty="0" smtClean="0">
                <a:latin typeface="Cambria Math" panose="02040503050406030204" pitchFamily="18" charset="0"/>
                <a:ea typeface="Cambria Math" panose="02040503050406030204" pitchFamily="18" charset="0"/>
                <a:cs typeface="Simple Bold Jut Out" pitchFamily="2" charset="-78"/>
              </a:rPr>
              <a:t>(1/24 </a:t>
            </a:r>
            <a:r>
              <a:rPr lang="en-US" sz="2800" dirty="0">
                <a:latin typeface="Cambria Math" panose="02040503050406030204" pitchFamily="18" charset="0"/>
                <a:ea typeface="Cambria Math" panose="02040503050406030204" pitchFamily="18" charset="0"/>
                <a:cs typeface="Simple Bold Jut Out" pitchFamily="2" charset="-78"/>
                <a:sym typeface="Symbol"/>
              </a:rPr>
              <a:t></a:t>
            </a:r>
            <a:r>
              <a:rPr lang="en-US" sz="2800" dirty="0">
                <a:latin typeface="Cambria Math" panose="02040503050406030204" pitchFamily="18" charset="0"/>
                <a:ea typeface="Cambria Math" panose="02040503050406030204" pitchFamily="18" charset="0"/>
                <a:cs typeface="Simple Bold Jut Out" pitchFamily="2" charset="-78"/>
              </a:rPr>
              <a:t> 60 </a:t>
            </a:r>
            <a:r>
              <a:rPr lang="en-US" sz="2800" dirty="0">
                <a:latin typeface="Cambria Math" panose="02040503050406030204" pitchFamily="18" charset="0"/>
                <a:ea typeface="Cambria Math" panose="02040503050406030204" pitchFamily="18" charset="0"/>
                <a:cs typeface="Simple Bold Jut Out" pitchFamily="2" charset="-78"/>
                <a:sym typeface="Symbol"/>
              </a:rPr>
              <a:t></a:t>
            </a:r>
            <a:r>
              <a:rPr lang="en-US" sz="2800" dirty="0">
                <a:latin typeface="Cambria Math" panose="02040503050406030204" pitchFamily="18" charset="0"/>
                <a:ea typeface="Cambria Math" panose="02040503050406030204" pitchFamily="18" charset="0"/>
                <a:cs typeface="Simple Bold Jut Out" pitchFamily="2" charset="-78"/>
              </a:rPr>
              <a:t> 60 = 1/86 400) </a:t>
            </a:r>
            <a:r>
              <a:rPr lang="ar-EG" sz="2800" dirty="0" smtClean="0">
                <a:latin typeface="Cambria Math" panose="02040503050406030204" pitchFamily="18" charset="0"/>
                <a:ea typeface="Cambria Math" panose="02040503050406030204" pitchFamily="18" charset="0"/>
                <a:cs typeface="Simple Bold Jut Out" pitchFamily="2" charset="-78"/>
              </a:rPr>
              <a:t>  </a:t>
            </a:r>
            <a:r>
              <a:rPr lang="ar-EG" sz="4400" dirty="0">
                <a:latin typeface="Cambria Math" panose="02040503050406030204" pitchFamily="18" charset="0"/>
                <a:ea typeface="Cambria Math" panose="02040503050406030204" pitchFamily="18" charset="0"/>
                <a:cs typeface="Simple Bold Jut Out" pitchFamily="2" charset="-78"/>
              </a:rPr>
              <a:t>من اليوم الشمسي المتوسط</a:t>
            </a:r>
            <a:r>
              <a:rPr lang="en-US" sz="4400" dirty="0">
                <a:latin typeface="Cambria Math" panose="02040503050406030204" pitchFamily="18" charset="0"/>
                <a:ea typeface="Cambria Math" panose="02040503050406030204" pitchFamily="18" charset="0"/>
                <a:cs typeface="Simple Bold Jut Out" pitchFamily="2" charset="-78"/>
              </a:rPr>
              <a:t>.</a:t>
            </a:r>
            <a:r>
              <a:rPr lang="ar-EG" sz="4400" dirty="0">
                <a:latin typeface="Cambria Math" panose="02040503050406030204" pitchFamily="18" charset="0"/>
                <a:ea typeface="Cambria Math" panose="02040503050406030204" pitchFamily="18" charset="0"/>
                <a:cs typeface="Simple Bold Jut Out" pitchFamily="2" charset="-78"/>
              </a:rPr>
              <a:t> ويعرف اليوم الشمسي على أنه الفاصل الزمني بين اللحظات حيث تعبر الشمس خط الطول في يومين متتاليين أي أن هذه القيمة تختلف قليلاً على مدار السنة. ويطلق على متوسط جميع الأيام الشمسية خلال سنة واحدة إسم اليوم الشمسي المتوسط.</a:t>
            </a:r>
            <a:endParaRPr lang="en-US" sz="4400" dirty="0">
              <a:latin typeface="Cambria Math" panose="02040503050406030204" pitchFamily="18" charset="0"/>
              <a:ea typeface="Cambria Math" panose="02040503050406030204" pitchFamily="18" charset="0"/>
              <a:cs typeface="Simple Bold Jut Out" pitchFamily="2" charset="-78"/>
            </a:endParaRPr>
          </a:p>
        </p:txBody>
      </p:sp>
    </p:spTree>
    <p:extLst>
      <p:ext uri="{BB962C8B-B14F-4D97-AF65-F5344CB8AC3E}">
        <p14:creationId xmlns:p14="http://schemas.microsoft.com/office/powerpoint/2010/main" val="335435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6393" y="548680"/>
            <a:ext cx="7124328" cy="864096"/>
          </a:xfrm>
        </p:spPr>
        <p:txBody>
          <a:bodyPr>
            <a:noAutofit/>
          </a:bodyPr>
          <a:lstStyle/>
          <a:p>
            <a:pPr marL="182880" algn="ctr"/>
            <a:r>
              <a:rPr lang="ar-EG" sz="5400" b="1" dirty="0" smtClean="0">
                <a:solidFill>
                  <a:schemeClr val="tx1"/>
                </a:solidFill>
                <a:effectLst>
                  <a:outerShdw blurRad="38100" dist="38100" dir="2700000" algn="tl">
                    <a:srgbClr val="000000">
                      <a:alpha val="43137"/>
                    </a:srgbClr>
                  </a:outerShdw>
                </a:effectLst>
                <a:cs typeface="Simple Bold Jut Out" pitchFamily="2" charset="-78"/>
              </a:rPr>
              <a:t>مفهوم الإختصار  </a:t>
            </a:r>
            <a:r>
              <a:rPr lang="en-US" sz="3200" b="1" dirty="0" smtClean="0">
                <a:solidFill>
                  <a:schemeClr val="tx1"/>
                </a:solidFill>
                <a:effectLst>
                  <a:outerShdw blurRad="38100" dist="38100" dir="2700000" algn="tl">
                    <a:srgbClr val="000000">
                      <a:alpha val="43137"/>
                    </a:srgbClr>
                  </a:outerShdw>
                </a:effectLst>
                <a:cs typeface="Simple Bold Jut Out" pitchFamily="2" charset="-78"/>
              </a:rPr>
              <a:t>ISO</a:t>
            </a:r>
            <a:endParaRPr lang="ar-EG" sz="3200" b="1" dirty="0">
              <a:solidFill>
                <a:schemeClr val="tx1"/>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187624" y="1556792"/>
            <a:ext cx="7416825" cy="4708981"/>
          </a:xfrm>
          <a:prstGeom prst="rect">
            <a:avLst/>
          </a:prstGeom>
        </p:spPr>
        <p:txBody>
          <a:bodyPr wrap="square">
            <a:spAutoFit/>
          </a:bodyPr>
          <a:lstStyle/>
          <a:p>
            <a:pPr algn="just">
              <a:lnSpc>
                <a:spcPct val="150000"/>
              </a:lnSpc>
            </a:pPr>
            <a:r>
              <a:rPr lang="ar-EG" sz="4000" dirty="0" smtClean="0">
                <a:latin typeface="Cambria Math" panose="02040503050406030204" pitchFamily="18" charset="0"/>
                <a:ea typeface="Cambria Math" panose="02040503050406030204" pitchFamily="18" charset="0"/>
                <a:cs typeface="Simple Bold Jut Out" pitchFamily="2" charset="-78"/>
              </a:rPr>
              <a:t>يشير الإختصار</a:t>
            </a:r>
            <a:r>
              <a:rPr lang="en-US" sz="2800" dirty="0" smtClean="0">
                <a:latin typeface="Cambria Math" panose="02040503050406030204" pitchFamily="18" charset="0"/>
                <a:ea typeface="Cambria Math" panose="02040503050406030204" pitchFamily="18" charset="0"/>
                <a:cs typeface="Simple Bold Jut Out" pitchFamily="2" charset="-78"/>
              </a:rPr>
              <a:t>ISO </a:t>
            </a:r>
            <a:r>
              <a:rPr lang="ar-EG" sz="2800" dirty="0" smtClean="0">
                <a:latin typeface="Cambria Math" panose="02040503050406030204" pitchFamily="18" charset="0"/>
                <a:ea typeface="Cambria Math" panose="02040503050406030204" pitchFamily="18" charset="0"/>
                <a:cs typeface="Simple Bold Jut Out" pitchFamily="2" charset="-78"/>
              </a:rPr>
              <a:t>   </a:t>
            </a:r>
            <a:r>
              <a:rPr lang="ar-EG" sz="4000" dirty="0" smtClean="0">
                <a:latin typeface="Cambria Math" panose="02040503050406030204" pitchFamily="18" charset="0"/>
                <a:ea typeface="Cambria Math" panose="02040503050406030204" pitchFamily="18" charset="0"/>
                <a:cs typeface="Simple Bold Jut Out" pitchFamily="2" charset="-78"/>
              </a:rPr>
              <a:t>إلى </a:t>
            </a:r>
            <a:r>
              <a:rPr lang="ar-EG" sz="4000" dirty="0">
                <a:latin typeface="Cambria Math" panose="02040503050406030204" pitchFamily="18" charset="0"/>
                <a:ea typeface="Cambria Math" panose="02040503050406030204" pitchFamily="18" charset="0"/>
                <a:cs typeface="Simple Bold Jut Out" pitchFamily="2" charset="-78"/>
              </a:rPr>
              <a:t>منظمة دولية تعرف باسم المنظمة الدولية للتوحيد </a:t>
            </a:r>
            <a:r>
              <a:rPr lang="ar-EG" sz="4000" dirty="0" smtClean="0">
                <a:latin typeface="Cambria Math" panose="02040503050406030204" pitchFamily="18" charset="0"/>
                <a:ea typeface="Cambria Math" panose="02040503050406030204" pitchFamily="18" charset="0"/>
                <a:cs typeface="Simple Bold Jut Out" pitchFamily="2" charset="-78"/>
              </a:rPr>
              <a:t>القياسي</a:t>
            </a:r>
            <a:r>
              <a:rPr lang="en-US" sz="2800" dirty="0" smtClean="0">
                <a:latin typeface="Cambria Math" panose="02040503050406030204" pitchFamily="18" charset="0"/>
                <a:ea typeface="Cambria Math" panose="02040503050406030204" pitchFamily="18" charset="0"/>
                <a:cs typeface="Simple Bold Jut Out" pitchFamily="2" charset="-78"/>
              </a:rPr>
              <a:t>International </a:t>
            </a:r>
            <a:r>
              <a:rPr lang="en-US" sz="2800" dirty="0">
                <a:latin typeface="Cambria Math" panose="02040503050406030204" pitchFamily="18" charset="0"/>
                <a:ea typeface="Cambria Math" panose="02040503050406030204" pitchFamily="18" charset="0"/>
                <a:cs typeface="Simple Bold Jut Out" pitchFamily="2" charset="-78"/>
              </a:rPr>
              <a:t>Standard Organization   </a:t>
            </a:r>
            <a:r>
              <a:rPr lang="ar-EG" sz="2800" dirty="0" smtClean="0">
                <a:latin typeface="Cambria Math" panose="02040503050406030204" pitchFamily="18" charset="0"/>
                <a:ea typeface="Cambria Math" panose="02040503050406030204" pitchFamily="18" charset="0"/>
                <a:cs typeface="Simple Bold Jut Out" pitchFamily="2" charset="-78"/>
              </a:rPr>
              <a:t> </a:t>
            </a:r>
            <a:r>
              <a:rPr lang="ar-EG" sz="4000" dirty="0" smtClean="0">
                <a:latin typeface="Cambria Math" panose="02040503050406030204" pitchFamily="18" charset="0"/>
                <a:ea typeface="Cambria Math" panose="02040503050406030204" pitchFamily="18" charset="0"/>
                <a:cs typeface="Simple Bold Jut Out" pitchFamily="2" charset="-78"/>
              </a:rPr>
              <a:t>وهذه </a:t>
            </a:r>
            <a:r>
              <a:rPr lang="ar-EG" sz="4000" dirty="0">
                <a:latin typeface="Cambria Math" panose="02040503050406030204" pitchFamily="18" charset="0"/>
                <a:ea typeface="Cambria Math" panose="02040503050406030204" pitchFamily="18" charset="0"/>
                <a:cs typeface="Simple Bold Jut Out" pitchFamily="2" charset="-78"/>
              </a:rPr>
              <a:t>المنظمة تقدم توصيات بشأن الإجراءات القياسية الدولية والتي منها أنظمة الوحدات الأساسية.</a:t>
            </a:r>
            <a:endParaRPr lang="en-US" sz="4000" dirty="0">
              <a:latin typeface="Cambria Math" panose="02040503050406030204" pitchFamily="18" charset="0"/>
              <a:ea typeface="Cambria Math" panose="02040503050406030204" pitchFamily="18" charset="0"/>
              <a:cs typeface="Simple Bold Jut Out" pitchFamily="2" charset="-78"/>
            </a:endParaRPr>
          </a:p>
        </p:txBody>
      </p:sp>
    </p:spTree>
    <p:extLst>
      <p:ext uri="{BB962C8B-B14F-4D97-AF65-F5344CB8AC3E}">
        <p14:creationId xmlns:p14="http://schemas.microsoft.com/office/powerpoint/2010/main" val="36590314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rotWithShape="1">
          <a:blip r:embed="rId2" cstate="print">
            <a:lum bright="-40000" contrast="-40000"/>
            <a:extLst>
              <a:ext uri="{28A0092B-C50C-407E-A947-70E740481C1C}">
                <a14:useLocalDpi xmlns:a14="http://schemas.microsoft.com/office/drawing/2010/main" val="0"/>
              </a:ext>
            </a:extLst>
          </a:blip>
          <a:srcRect l="8866" t="-1215" r="9396" b="4538"/>
          <a:stretch/>
        </p:blipFill>
        <p:spPr bwMode="auto">
          <a:xfrm>
            <a:off x="1337138" y="1412776"/>
            <a:ext cx="7488832" cy="494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a:xfrm>
            <a:off x="1612991" y="260648"/>
            <a:ext cx="6991457" cy="1143000"/>
          </a:xfrm>
        </p:spPr>
        <p:txBody>
          <a:bodyPr anchor="ctr">
            <a:normAutofit/>
          </a:bodyPr>
          <a:lstStyle/>
          <a:p>
            <a:pPr marL="182880" algn="ctr"/>
            <a:r>
              <a:rPr lang="ar-EG" sz="4800" b="1" dirty="0">
                <a:solidFill>
                  <a:schemeClr val="tx1"/>
                </a:solidFill>
                <a:effectLst>
                  <a:outerShdw blurRad="38100" dist="38100" dir="2700000" algn="tl">
                    <a:srgbClr val="000000">
                      <a:alpha val="43137"/>
                    </a:srgbClr>
                  </a:outerShdw>
                </a:effectLst>
                <a:cs typeface="Simple Bold Jut Out" pitchFamily="2" charset="-78"/>
              </a:rPr>
              <a:t>المضاعفات </a:t>
            </a:r>
            <a:r>
              <a:rPr lang="ar-EG" sz="4800" b="1" dirty="0" smtClean="0">
                <a:solidFill>
                  <a:schemeClr val="tx1"/>
                </a:solidFill>
                <a:effectLst>
                  <a:outerShdw blurRad="38100" dist="38100" dir="2700000" algn="tl">
                    <a:srgbClr val="000000">
                      <a:alpha val="43137"/>
                    </a:srgbClr>
                  </a:outerShdw>
                </a:effectLst>
                <a:cs typeface="Simple Bold Jut Out" pitchFamily="2" charset="-78"/>
              </a:rPr>
              <a:t>والأجزاء </a:t>
            </a:r>
            <a:r>
              <a:rPr lang="ar-EG" sz="4800" b="1" dirty="0">
                <a:solidFill>
                  <a:schemeClr val="tx1"/>
                </a:solidFill>
                <a:effectLst>
                  <a:outerShdw blurRad="38100" dist="38100" dir="2700000" algn="tl">
                    <a:srgbClr val="000000">
                      <a:alpha val="43137"/>
                    </a:srgbClr>
                  </a:outerShdw>
                </a:effectLst>
                <a:cs typeface="Simple Bold Jut Out" pitchFamily="2" charset="-78"/>
              </a:rPr>
              <a:t>للوحدات </a:t>
            </a:r>
            <a:r>
              <a:rPr lang="ar-EG" sz="4800" b="1" dirty="0" smtClean="0">
                <a:solidFill>
                  <a:schemeClr val="tx1"/>
                </a:solidFill>
                <a:effectLst>
                  <a:outerShdw blurRad="38100" dist="38100" dir="2700000" algn="tl">
                    <a:srgbClr val="000000">
                      <a:alpha val="43137"/>
                    </a:srgbClr>
                  </a:outerShdw>
                </a:effectLst>
                <a:cs typeface="Simple Bold Jut Out" pitchFamily="2" charset="-78"/>
              </a:rPr>
              <a:t>الأساسية</a:t>
            </a:r>
            <a:endParaRPr lang="ar-EG" sz="4800" b="1" dirty="0">
              <a:solidFill>
                <a:schemeClr val="tx1"/>
              </a:solidFill>
              <a:effectLst>
                <a:outerShdw blurRad="38100" dist="38100" dir="2700000" algn="tl">
                  <a:srgbClr val="000000">
                    <a:alpha val="43137"/>
                  </a:srgbClr>
                </a:outerShdw>
              </a:effectLst>
              <a:cs typeface="Simple Bold Jut Out" pitchFamily="2" charset="-78"/>
            </a:endParaRPr>
          </a:p>
        </p:txBody>
      </p:sp>
    </p:spTree>
    <p:extLst>
      <p:ext uri="{BB962C8B-B14F-4D97-AF65-F5344CB8AC3E}">
        <p14:creationId xmlns:p14="http://schemas.microsoft.com/office/powerpoint/2010/main" val="33820797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39" y="332656"/>
            <a:ext cx="7124328" cy="864096"/>
          </a:xfrm>
        </p:spPr>
        <p:txBody>
          <a:bodyPr>
            <a:noAutofit/>
          </a:bodyPr>
          <a:lstStyle/>
          <a:p>
            <a:pPr marL="182880" algn="ctr"/>
            <a:r>
              <a:rPr lang="ar-EG" sz="5400" b="1" dirty="0" smtClean="0">
                <a:solidFill>
                  <a:schemeClr val="tx1"/>
                </a:solidFill>
                <a:effectLst>
                  <a:outerShdw blurRad="38100" dist="38100" dir="2700000" algn="tl">
                    <a:srgbClr val="000000">
                      <a:alpha val="43137"/>
                    </a:srgbClr>
                  </a:outerShdw>
                </a:effectLst>
                <a:cs typeface="Simple Bold Jut Out" pitchFamily="2" charset="-78"/>
              </a:rPr>
              <a:t>قواعد إستخدام النظام الدولي للوحدات</a:t>
            </a:r>
            <a:endParaRPr lang="ar-EG" sz="5400" b="1" dirty="0">
              <a:solidFill>
                <a:schemeClr val="tx1"/>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31638" y="1196752"/>
            <a:ext cx="7560841" cy="5410712"/>
          </a:xfrm>
          <a:prstGeom prst="rect">
            <a:avLst/>
          </a:prstGeom>
        </p:spPr>
        <p:txBody>
          <a:bodyPr wrap="square">
            <a:spAutoFit/>
          </a:bodyPr>
          <a:lstStyle/>
          <a:p>
            <a:pPr marL="742950" lvl="0" indent="-742950" algn="just">
              <a:lnSpc>
                <a:spcPct val="120000"/>
              </a:lnSpc>
              <a:buSzPct val="80000"/>
              <a:buFont typeface="+mj-lt"/>
              <a:buAutoNum type="arabicParenR"/>
            </a:pPr>
            <a:r>
              <a:rPr lang="ar-EG" sz="3600" dirty="0" smtClean="0">
                <a:latin typeface="Cambria Math" panose="02040503050406030204" pitchFamily="18" charset="0"/>
                <a:ea typeface="Cambria Math" panose="02040503050406030204" pitchFamily="18" charset="0"/>
                <a:cs typeface="Simple Bold Jut Out" pitchFamily="2" charset="-78"/>
              </a:rPr>
              <a:t>بالنسبة </a:t>
            </a:r>
            <a:r>
              <a:rPr lang="ar-EG" sz="3600" dirty="0">
                <a:latin typeface="Cambria Math" panose="02040503050406030204" pitchFamily="18" charset="0"/>
                <a:ea typeface="Cambria Math" panose="02040503050406030204" pitchFamily="18" charset="0"/>
                <a:cs typeface="Simple Bold Jut Out" pitchFamily="2" charset="-78"/>
              </a:rPr>
              <a:t>للأعداد التي تتكون من خمسة أرقام أو أكثر ، يجب وضع الأرقام في مجموعات من ثلاثة أرقام مفصولة بمسافات بدلاً من الفواصل</a:t>
            </a:r>
            <a:r>
              <a:rPr lang="en-US" sz="3600" dirty="0" smtClean="0">
                <a:latin typeface="Cambria Math" panose="02040503050406030204" pitchFamily="18" charset="0"/>
                <a:ea typeface="Cambria Math" panose="02040503050406030204" pitchFamily="18" charset="0"/>
                <a:cs typeface="Simple Bold Jut Out" pitchFamily="2" charset="-78"/>
              </a:rPr>
              <a:t>.</a:t>
            </a:r>
            <a:endParaRPr lang="en-US" sz="3600" dirty="0">
              <a:latin typeface="Cambria Math" panose="02040503050406030204" pitchFamily="18" charset="0"/>
              <a:ea typeface="Cambria Math" panose="02040503050406030204" pitchFamily="18" charset="0"/>
              <a:cs typeface="Simple Bold Jut Out" pitchFamily="2" charset="-78"/>
            </a:endParaRPr>
          </a:p>
          <a:p>
            <a:pPr marL="742950" lvl="0" indent="-742950" algn="just">
              <a:lnSpc>
                <a:spcPct val="120000"/>
              </a:lnSpc>
              <a:buSzPct val="80000"/>
              <a:buFont typeface="+mj-lt"/>
              <a:buAutoNum type="arabicParenR"/>
            </a:pPr>
            <a:r>
              <a:rPr lang="ar-EG" sz="3600" dirty="0" smtClean="0">
                <a:latin typeface="Cambria Math" panose="02040503050406030204" pitchFamily="18" charset="0"/>
                <a:ea typeface="Cambria Math" panose="02040503050406030204" pitchFamily="18" charset="0"/>
                <a:cs typeface="Simple Bold Jut Out" pitchFamily="2" charset="-78"/>
              </a:rPr>
              <a:t>في </a:t>
            </a:r>
            <a:r>
              <a:rPr lang="ar-EG" sz="3600" dirty="0">
                <a:latin typeface="Cambria Math" panose="02040503050406030204" pitchFamily="18" charset="0"/>
                <a:ea typeface="Cambria Math" panose="02040503050406030204" pitchFamily="18" charset="0"/>
                <a:cs typeface="Simple Bold Jut Out" pitchFamily="2" charset="-78"/>
              </a:rPr>
              <a:t>الأعداد المكونة من أربعة أرقام ، المسافة غير مطلوبة ما لم يتم استخدام الأعدد المكونة من أربعة أرقام في عمود من الاعداد المكونة من خمسة أرقام أو </a:t>
            </a:r>
            <a:r>
              <a:rPr lang="ar-EG" sz="3600" dirty="0" smtClean="0">
                <a:latin typeface="Cambria Math" panose="02040503050406030204" pitchFamily="18" charset="0"/>
                <a:ea typeface="Cambria Math" panose="02040503050406030204" pitchFamily="18" charset="0"/>
                <a:cs typeface="Simple Bold Jut Out" pitchFamily="2" charset="-78"/>
              </a:rPr>
              <a:t>أكثر.</a:t>
            </a:r>
          </a:p>
          <a:p>
            <a:pPr marL="742950" lvl="0" indent="-742950" algn="just">
              <a:lnSpc>
                <a:spcPct val="120000"/>
              </a:lnSpc>
              <a:buSzPct val="80000"/>
              <a:buFont typeface="+mj-lt"/>
              <a:buAutoNum type="arabicParenR"/>
            </a:pPr>
            <a:r>
              <a:rPr lang="ar-EG" sz="3600" dirty="0" smtClean="0">
                <a:latin typeface="Cambria Math" panose="02040503050406030204" pitchFamily="18" charset="0"/>
                <a:ea typeface="Cambria Math" panose="02040503050406030204" pitchFamily="18" charset="0"/>
                <a:cs typeface="Simple Bold Jut Out" pitchFamily="2" charset="-78"/>
              </a:rPr>
              <a:t>يجب </a:t>
            </a:r>
            <a:r>
              <a:rPr lang="ar-EG" sz="3600" dirty="0">
                <a:latin typeface="Cambria Math" panose="02040503050406030204" pitchFamily="18" charset="0"/>
                <a:ea typeface="Cambria Math" panose="02040503050406030204" pitchFamily="18" charset="0"/>
                <a:cs typeface="Simple Bold Jut Out" pitchFamily="2" charset="-78"/>
              </a:rPr>
              <a:t>استخدام شرطة لفصل الوحدات التي يتم ضربها معاً فعلى سبيل المثال الوحدة نيوتن متر  تكتب كما يلي </a:t>
            </a:r>
            <a:r>
              <a:rPr lang="en-US" sz="2800" dirty="0">
                <a:latin typeface="Cambria Math" panose="02040503050406030204" pitchFamily="18" charset="0"/>
                <a:ea typeface="Cambria Math" panose="02040503050406030204" pitchFamily="18" charset="0"/>
                <a:cs typeface="Simple Bold Jut Out" pitchFamily="2" charset="-78"/>
              </a:rPr>
              <a:t>(N-m)</a:t>
            </a:r>
            <a:r>
              <a:rPr lang="ar-EG" sz="2800" dirty="0" smtClean="0">
                <a:latin typeface="Cambria Math" panose="02040503050406030204" pitchFamily="18" charset="0"/>
                <a:ea typeface="Cambria Math" panose="02040503050406030204" pitchFamily="18" charset="0"/>
                <a:cs typeface="Simple Bold Jut Out" pitchFamily="2" charset="-78"/>
              </a:rPr>
              <a:t>.</a:t>
            </a:r>
            <a:endParaRPr lang="en-US" sz="4400" dirty="0">
              <a:latin typeface="Cambria Math" panose="02040503050406030204" pitchFamily="18" charset="0"/>
              <a:ea typeface="Cambria Math" panose="02040503050406030204" pitchFamily="18" charset="0"/>
              <a:cs typeface="Simple Bold Jut Out" pitchFamily="2" charset="-78"/>
            </a:endParaRPr>
          </a:p>
        </p:txBody>
      </p:sp>
    </p:spTree>
    <p:extLst>
      <p:ext uri="{BB962C8B-B14F-4D97-AF65-F5344CB8AC3E}">
        <p14:creationId xmlns:p14="http://schemas.microsoft.com/office/powerpoint/2010/main" val="273913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39" y="332656"/>
            <a:ext cx="7124328" cy="864096"/>
          </a:xfrm>
        </p:spPr>
        <p:txBody>
          <a:bodyPr>
            <a:noAutofit/>
          </a:bodyPr>
          <a:lstStyle/>
          <a:p>
            <a:pPr marL="182880" algn="ctr"/>
            <a:r>
              <a:rPr lang="ar-EG" sz="5400" b="1" dirty="0" smtClean="0">
                <a:solidFill>
                  <a:schemeClr val="tx1"/>
                </a:solidFill>
                <a:effectLst>
                  <a:outerShdw blurRad="38100" dist="38100" dir="2700000" algn="tl">
                    <a:srgbClr val="000000">
                      <a:alpha val="43137"/>
                    </a:srgbClr>
                  </a:outerShdw>
                </a:effectLst>
                <a:cs typeface="Simple Bold Jut Out" pitchFamily="2" charset="-78"/>
              </a:rPr>
              <a:t>قواعد إستخدام النظام الدولي للوحدات</a:t>
            </a:r>
            <a:endParaRPr lang="ar-EG" sz="5400" b="1" dirty="0">
              <a:solidFill>
                <a:schemeClr val="tx1"/>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331638" y="1196752"/>
            <a:ext cx="7560841" cy="5133713"/>
          </a:xfrm>
          <a:prstGeom prst="rect">
            <a:avLst/>
          </a:prstGeom>
        </p:spPr>
        <p:txBody>
          <a:bodyPr wrap="square">
            <a:spAutoFit/>
          </a:bodyPr>
          <a:lstStyle/>
          <a:p>
            <a:pPr marL="742950" lvl="0" indent="-742950">
              <a:lnSpc>
                <a:spcPct val="130000"/>
              </a:lnSpc>
              <a:buSzPct val="80000"/>
              <a:buFont typeface="+mj-lt"/>
              <a:buAutoNum type="arabicParenR" startAt="3"/>
            </a:pPr>
            <a:r>
              <a:rPr lang="ar-EG" sz="3600" dirty="0">
                <a:latin typeface="Cambria Math" panose="02040503050406030204" pitchFamily="18" charset="0"/>
                <a:ea typeface="Cambria Math" panose="02040503050406030204" pitchFamily="18" charset="0"/>
                <a:cs typeface="Simple Bold Jut Out"/>
              </a:rPr>
              <a:t>لا يستخدم الجمع مع الرموز فعلى سبيل المثال يتم كتابة متر أو أمتار  كما يلي </a:t>
            </a:r>
            <a:r>
              <a:rPr lang="en-US" sz="2800" dirty="0">
                <a:latin typeface="Cambria Math" panose="02040503050406030204" pitchFamily="18" charset="0"/>
                <a:ea typeface="Cambria Math" panose="02040503050406030204" pitchFamily="18" charset="0"/>
                <a:cs typeface="Simple Bold Jut Out"/>
              </a:rPr>
              <a:t>.(m)</a:t>
            </a:r>
          </a:p>
          <a:p>
            <a:pPr marL="742950" lvl="0" indent="-742950">
              <a:lnSpc>
                <a:spcPct val="130000"/>
              </a:lnSpc>
              <a:buSzPct val="80000"/>
              <a:buFont typeface="+mj-lt"/>
              <a:buAutoNum type="arabicParenR" startAt="3"/>
            </a:pPr>
            <a:r>
              <a:rPr lang="ar-EG" sz="3600" dirty="0">
                <a:latin typeface="Cambria Math" panose="02040503050406030204" pitchFamily="18" charset="0"/>
                <a:ea typeface="Cambria Math" panose="02040503050406030204" pitchFamily="18" charset="0"/>
                <a:cs typeface="Simple Bold Jut Out"/>
              </a:rPr>
              <a:t>كل الرموز يجب كتابتها بحروف صغيرة باستثناء الرموز المشتقة من الأسماء الصحيحة ومنها على سبيل المثال النيوتن الذي يرمز له بالرمز </a:t>
            </a:r>
            <a:r>
              <a:rPr lang="en-US" sz="2800" dirty="0">
                <a:latin typeface="Cambria Math" panose="02040503050406030204" pitchFamily="18" charset="0"/>
                <a:ea typeface="Cambria Math" panose="02040503050406030204" pitchFamily="18" charset="0"/>
                <a:cs typeface="Simple Bold Jut Out"/>
              </a:rPr>
              <a:t>(N)</a:t>
            </a:r>
            <a:r>
              <a:rPr lang="ar-EG" sz="2800" dirty="0">
                <a:latin typeface="Cambria Math" panose="02040503050406030204" pitchFamily="18" charset="0"/>
                <a:ea typeface="Cambria Math" panose="02040503050406030204" pitchFamily="18" charset="0"/>
                <a:cs typeface="Simple Bold Jut Out"/>
              </a:rPr>
              <a:t>.</a:t>
            </a:r>
            <a:endParaRPr lang="en-US" sz="2800" dirty="0">
              <a:latin typeface="Cambria Math" panose="02040503050406030204" pitchFamily="18" charset="0"/>
              <a:ea typeface="Cambria Math" panose="02040503050406030204" pitchFamily="18" charset="0"/>
              <a:cs typeface="Simple Bold Jut Out"/>
            </a:endParaRPr>
          </a:p>
          <a:p>
            <a:pPr marL="742950" lvl="0" indent="-742950">
              <a:lnSpc>
                <a:spcPct val="130000"/>
              </a:lnSpc>
              <a:buSzPct val="80000"/>
              <a:buFont typeface="+mj-lt"/>
              <a:buAutoNum type="arabicParenR" startAt="3"/>
            </a:pPr>
            <a:r>
              <a:rPr lang="ar-EG" sz="3600" dirty="0">
                <a:latin typeface="Cambria Math" panose="02040503050406030204" pitchFamily="18" charset="0"/>
                <a:ea typeface="Cambria Math" panose="02040503050406030204" pitchFamily="18" charset="0"/>
                <a:cs typeface="Simple Bold Jut Out"/>
              </a:rPr>
              <a:t>الوحدات مع أسماء العلماء لا ينبغي أن تبدأ بحرف كابتل ومنها على سبيل </a:t>
            </a:r>
            <a:r>
              <a:rPr lang="ar-EG" sz="3600" dirty="0" smtClean="0">
                <a:latin typeface="Cambria Math" panose="02040503050406030204" pitchFamily="18" charset="0"/>
                <a:ea typeface="Cambria Math" panose="02040503050406030204" pitchFamily="18" charset="0"/>
                <a:cs typeface="Simple Bold Jut Out"/>
              </a:rPr>
              <a:t>المثال  </a:t>
            </a:r>
            <a:r>
              <a:rPr lang="en-US" sz="2800" dirty="0">
                <a:latin typeface="Cambria Math" panose="02040503050406030204" pitchFamily="18" charset="0"/>
                <a:ea typeface="Cambria Math" panose="02040503050406030204" pitchFamily="18" charset="0"/>
                <a:cs typeface="Simple Bold Jut Out"/>
              </a:rPr>
              <a:t>90 newton</a:t>
            </a:r>
            <a:r>
              <a:rPr lang="ar-EG" sz="2800" dirty="0">
                <a:latin typeface="Cambria Math" panose="02040503050406030204" pitchFamily="18" charset="0"/>
                <a:ea typeface="Cambria Math" panose="02040503050406030204" pitchFamily="18" charset="0"/>
                <a:cs typeface="Simple Bold Jut Out"/>
              </a:rPr>
              <a:t> </a:t>
            </a:r>
            <a:r>
              <a:rPr lang="ar-EG" sz="2800" dirty="0" smtClean="0">
                <a:latin typeface="Cambria Math" panose="02040503050406030204" pitchFamily="18" charset="0"/>
                <a:ea typeface="Cambria Math" panose="02040503050406030204" pitchFamily="18" charset="0"/>
                <a:cs typeface="Simple Bold Jut Out"/>
              </a:rPr>
              <a:t> </a:t>
            </a:r>
            <a:r>
              <a:rPr lang="ar-EG" sz="3600" dirty="0" smtClean="0">
                <a:latin typeface="Cambria Math" panose="02040503050406030204" pitchFamily="18" charset="0"/>
                <a:ea typeface="Cambria Math" panose="02040503050406030204" pitchFamily="18" charset="0"/>
                <a:cs typeface="Simple Bold Jut Out"/>
              </a:rPr>
              <a:t>وليست </a:t>
            </a:r>
            <a:r>
              <a:rPr lang="en-US" sz="2800" dirty="0">
                <a:latin typeface="Cambria Math" panose="02040503050406030204" pitchFamily="18" charset="0"/>
                <a:ea typeface="Cambria Math" panose="02040503050406030204" pitchFamily="18" charset="0"/>
                <a:cs typeface="Simple Bold Jut Out"/>
              </a:rPr>
              <a:t>90 Newton</a:t>
            </a:r>
            <a:r>
              <a:rPr lang="ar-EG" sz="2800" dirty="0">
                <a:latin typeface="Cambria Math" panose="02040503050406030204" pitchFamily="18" charset="0"/>
                <a:ea typeface="Cambria Math" panose="02040503050406030204" pitchFamily="18" charset="0"/>
                <a:cs typeface="Simple Bold Jut Out"/>
              </a:rPr>
              <a:t>. </a:t>
            </a:r>
            <a:endParaRPr lang="en-US" sz="2800" dirty="0">
              <a:latin typeface="Cambria Math" panose="02040503050406030204" pitchFamily="18" charset="0"/>
              <a:ea typeface="Cambria Math" panose="02040503050406030204" pitchFamily="18" charset="0"/>
              <a:cs typeface="Simple Bold Jut Out"/>
            </a:endParaRPr>
          </a:p>
        </p:txBody>
      </p:sp>
    </p:spTree>
    <p:extLst>
      <p:ext uri="{BB962C8B-B14F-4D97-AF65-F5344CB8AC3E}">
        <p14:creationId xmlns:p14="http://schemas.microsoft.com/office/powerpoint/2010/main" val="157889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1008112"/>
          </a:xfrm>
        </p:spPr>
        <p:txBody>
          <a:bodyPr>
            <a:normAutofit/>
          </a:bodyPr>
          <a:lstStyle/>
          <a:p>
            <a:pPr marL="182880" indent="0" algn="ctr">
              <a:buNone/>
            </a:pPr>
            <a:r>
              <a:rPr lang="ar-EG" sz="4400" b="1" dirty="0" smtClean="0">
                <a:solidFill>
                  <a:schemeClr val="tx1"/>
                </a:solidFill>
                <a:effectLst>
                  <a:outerShdw blurRad="38100" dist="38100" dir="2700000" algn="tl">
                    <a:srgbClr val="000000">
                      <a:alpha val="43137"/>
                    </a:srgbClr>
                  </a:outerShdw>
                </a:effectLst>
                <a:cs typeface="Simple Bold Jut Out" pitchFamily="2" charset="-78"/>
              </a:rPr>
              <a:t>تعريف نظرية الآلات</a:t>
            </a:r>
            <a:endParaRPr lang="ar-EG" sz="3600" b="1" dirty="0">
              <a:solidFill>
                <a:schemeClr val="tx1"/>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403648" y="1412776"/>
            <a:ext cx="7200799" cy="4442755"/>
          </a:xfrm>
          <a:prstGeom prst="rect">
            <a:avLst/>
          </a:prstGeom>
        </p:spPr>
        <p:txBody>
          <a:bodyPr wrap="square">
            <a:spAutoFit/>
          </a:bodyPr>
          <a:lstStyle/>
          <a:p>
            <a:pPr marL="182880" algn="just">
              <a:lnSpc>
                <a:spcPct val="130000"/>
              </a:lnSpc>
              <a:spcBef>
                <a:spcPct val="0"/>
              </a:spcBef>
            </a:pPr>
            <a:r>
              <a:rPr lang="ar-EG" sz="4400" dirty="0">
                <a:latin typeface="+mj-lt"/>
                <a:ea typeface="+mj-ea"/>
                <a:cs typeface="Simple Bold Jut Out" pitchFamily="2" charset="-78"/>
              </a:rPr>
              <a:t>يعرف مجال نظرية الآلات بأنه أحد أفرع العلوم الهندسية الذي يبحث في دراسة الحركة النسبية بين الأجزاء المختلفة للآلات وأيضا يدرس القوى التي تؤثر على تلك الأجزاء وهو من المجالات الهندسية الهامة التي من أهم تطبيقاتها مجال تصميم الآلات.</a:t>
            </a:r>
            <a:endParaRPr lang="en-US" sz="4400" dirty="0">
              <a:latin typeface="+mj-lt"/>
              <a:ea typeface="+mj-ea"/>
              <a:cs typeface="Simple Bold Jut Out" pitchFamily="2" charset="-78"/>
            </a:endParaRPr>
          </a:p>
        </p:txBody>
      </p:sp>
    </p:spTree>
    <p:extLst>
      <p:ext uri="{BB962C8B-B14F-4D97-AF65-F5344CB8AC3E}">
        <p14:creationId xmlns:p14="http://schemas.microsoft.com/office/powerpoint/2010/main" val="161391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272808" cy="864096"/>
          </a:xfrm>
        </p:spPr>
        <p:txBody>
          <a:bodyPr>
            <a:normAutofit/>
          </a:bodyPr>
          <a:lstStyle/>
          <a:p>
            <a:pPr marL="182880" indent="0" algn="ctr">
              <a:buNone/>
            </a:pPr>
            <a:r>
              <a:rPr lang="ar-EG" sz="4800" b="1" dirty="0" smtClean="0">
                <a:solidFill>
                  <a:schemeClr val="tx1"/>
                </a:solidFill>
                <a:effectLst>
                  <a:outerShdw blurRad="38100" dist="38100" dir="2700000" algn="tl">
                    <a:srgbClr val="000000">
                      <a:alpha val="43137"/>
                    </a:srgbClr>
                  </a:outerShdw>
                </a:effectLst>
                <a:cs typeface="Simple Bold Jut Out" pitchFamily="2" charset="-78"/>
              </a:rPr>
              <a:t>الفرق بين الكمية القياسية والكمية المتجهة</a:t>
            </a:r>
            <a:endParaRPr lang="ar-EG" sz="4000" b="1" dirty="0">
              <a:solidFill>
                <a:schemeClr val="tx1"/>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403648" y="1484784"/>
            <a:ext cx="7344816" cy="4847481"/>
          </a:xfrm>
          <a:prstGeom prst="rect">
            <a:avLst/>
          </a:prstGeom>
        </p:spPr>
        <p:txBody>
          <a:bodyPr wrap="square">
            <a:spAutoFit/>
          </a:bodyPr>
          <a:lstStyle/>
          <a:p>
            <a:pPr algn="just">
              <a:lnSpc>
                <a:spcPct val="130000"/>
              </a:lnSpc>
            </a:pPr>
            <a:r>
              <a:rPr lang="ar-EG" sz="4000" dirty="0">
                <a:latin typeface="+mj-lt"/>
                <a:ea typeface="+mj-ea"/>
                <a:cs typeface="Simple Bold Jut Out" pitchFamily="2" charset="-78"/>
              </a:rPr>
              <a:t>الكمية القياسية هي الكمية التي لها مقدارا فقط ومن أمثلتها (الكتلة – الزمن – الكثافة – الحجم).</a:t>
            </a:r>
          </a:p>
          <a:p>
            <a:pPr algn="just">
              <a:lnSpc>
                <a:spcPct val="130000"/>
              </a:lnSpc>
            </a:pPr>
            <a:r>
              <a:rPr lang="ar-EG" sz="4000" dirty="0">
                <a:latin typeface="+mj-lt"/>
                <a:ea typeface="+mj-ea"/>
                <a:cs typeface="Simple Bold Jut Out" pitchFamily="2" charset="-78"/>
              </a:rPr>
              <a:t>أما الكمية المتجهة فهي الكمية التي لها مقدار وإتجاه ومن أمثلتها (السرعة – العجلة - القوة).</a:t>
            </a:r>
          </a:p>
          <a:p>
            <a:pPr algn="just">
              <a:lnSpc>
                <a:spcPct val="130000"/>
              </a:lnSpc>
            </a:pPr>
            <a:r>
              <a:rPr lang="ar-EG" sz="4000" dirty="0">
                <a:latin typeface="+mj-lt"/>
                <a:ea typeface="+mj-ea"/>
                <a:cs typeface="Simple Bold Jut Out" pitchFamily="2" charset="-78"/>
              </a:rPr>
              <a:t>وحيث أن الكميات المتجهة لها مقدارا وإتجاها فإنه عند جمعها أو طرحها يجب أخذ الإتجاه في الإعتبار.</a:t>
            </a:r>
            <a:endParaRPr lang="en-US" sz="4000" dirty="0">
              <a:latin typeface="+mj-lt"/>
              <a:ea typeface="+mj-ea"/>
              <a:cs typeface="Simple Bold Jut Out" pitchFamily="2" charset="-78"/>
            </a:endParaRPr>
          </a:p>
        </p:txBody>
      </p:sp>
    </p:spTree>
    <p:extLst>
      <p:ext uri="{BB962C8B-B14F-4D97-AF65-F5344CB8AC3E}">
        <p14:creationId xmlns:p14="http://schemas.microsoft.com/office/powerpoint/2010/main" val="14292764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272808" cy="864096"/>
          </a:xfrm>
        </p:spPr>
        <p:txBody>
          <a:bodyPr>
            <a:normAutofit/>
          </a:bodyPr>
          <a:lstStyle/>
          <a:p>
            <a:pPr marL="182880" indent="0" algn="ctr">
              <a:buNone/>
            </a:pPr>
            <a:r>
              <a:rPr lang="ar-EG" sz="4800" b="1" dirty="0" smtClean="0">
                <a:solidFill>
                  <a:schemeClr val="tx1"/>
                </a:solidFill>
                <a:effectLst>
                  <a:outerShdw blurRad="38100" dist="38100" dir="2700000" algn="tl">
                    <a:srgbClr val="000000">
                      <a:alpha val="43137"/>
                    </a:srgbClr>
                  </a:outerShdw>
                </a:effectLst>
                <a:cs typeface="Simple Bold Jut Out" pitchFamily="2" charset="-78"/>
              </a:rPr>
              <a:t>الجمع الجبري للكميات المتجهة</a:t>
            </a:r>
            <a:endParaRPr lang="ar-EG" sz="4000" b="1" dirty="0">
              <a:solidFill>
                <a:schemeClr val="tx1"/>
              </a:solidFill>
              <a:effectLst>
                <a:outerShdw blurRad="38100" dist="38100" dir="2700000" algn="tl">
                  <a:srgbClr val="000000">
                    <a:alpha val="43137"/>
                  </a:srgbClr>
                </a:outerShdw>
              </a:effectLst>
              <a:cs typeface="Simple Bold Jut Out" pitchFamily="2" charset="-78"/>
            </a:endParaRPr>
          </a:p>
        </p:txBody>
      </p:sp>
      <p:pic>
        <p:nvPicPr>
          <p:cNvPr id="1026" name="Picture 2"/>
          <p:cNvPicPr>
            <a:picLocks noChangeAspect="1" noChangeArrowheads="1"/>
          </p:cNvPicPr>
          <p:nvPr/>
        </p:nvPicPr>
        <p:blipFill rotWithShape="1">
          <a:blip r:embed="rId2">
            <a:biLevel thresh="75000"/>
            <a:extLst>
              <a:ext uri="{28A0092B-C50C-407E-A947-70E740481C1C}">
                <a14:useLocalDpi xmlns:a14="http://schemas.microsoft.com/office/drawing/2010/main" val="0"/>
              </a:ext>
            </a:extLst>
          </a:blip>
          <a:srcRect l="4594" t="4372" r="8573" b="5850"/>
          <a:stretch/>
        </p:blipFill>
        <p:spPr bwMode="auto">
          <a:xfrm>
            <a:off x="1403648" y="1484784"/>
            <a:ext cx="7488832"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50680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60648"/>
            <a:ext cx="7272808" cy="864096"/>
          </a:xfrm>
        </p:spPr>
        <p:txBody>
          <a:bodyPr>
            <a:normAutofit/>
          </a:bodyPr>
          <a:lstStyle/>
          <a:p>
            <a:pPr marL="182880" indent="0" algn="ctr">
              <a:buNone/>
            </a:pPr>
            <a:r>
              <a:rPr lang="ar-EG" sz="4800" b="1" dirty="0" smtClean="0">
                <a:solidFill>
                  <a:schemeClr val="tx1"/>
                </a:solidFill>
                <a:effectLst>
                  <a:outerShdw blurRad="38100" dist="38100" dir="2700000" algn="tl">
                    <a:srgbClr val="000000">
                      <a:alpha val="43137"/>
                    </a:srgbClr>
                  </a:outerShdw>
                </a:effectLst>
                <a:cs typeface="Simple Bold Jut Out" pitchFamily="2" charset="-78"/>
              </a:rPr>
              <a:t>تمثيل الجمع للكميات المتجهة بيانيا</a:t>
            </a:r>
            <a:endParaRPr lang="ar-EG" sz="4000" b="1" dirty="0">
              <a:solidFill>
                <a:schemeClr val="tx1"/>
              </a:solidFill>
              <a:effectLst>
                <a:outerShdw blurRad="38100" dist="38100" dir="2700000" algn="tl">
                  <a:srgbClr val="000000">
                    <a:alpha val="43137"/>
                  </a:srgbClr>
                </a:outerShdw>
              </a:effectLst>
              <a:cs typeface="Simple Bold Jut Out" pitchFamily="2" charset="-78"/>
            </a:endParaRPr>
          </a:p>
        </p:txBody>
      </p:sp>
      <p:pic>
        <p:nvPicPr>
          <p:cNvPr id="2050" name="Picture 2"/>
          <p:cNvPicPr>
            <a:picLocks noChangeAspect="1" noChangeArrowheads="1"/>
          </p:cNvPicPr>
          <p:nvPr/>
        </p:nvPicPr>
        <p:blipFill rotWithShape="1">
          <a:blip r:embed="rId2">
            <a:biLevel thresh="75000"/>
            <a:extLst>
              <a:ext uri="{28A0092B-C50C-407E-A947-70E740481C1C}">
                <a14:useLocalDpi xmlns:a14="http://schemas.microsoft.com/office/drawing/2010/main" val="0"/>
              </a:ext>
            </a:extLst>
          </a:blip>
          <a:srcRect l="12754" r="18833"/>
          <a:stretch/>
        </p:blipFill>
        <p:spPr bwMode="auto">
          <a:xfrm>
            <a:off x="2019748" y="1340768"/>
            <a:ext cx="1954924"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3">
            <a:biLevel thresh="75000"/>
            <a:extLst>
              <a:ext uri="{28A0092B-C50C-407E-A947-70E740481C1C}">
                <a14:useLocalDpi xmlns:a14="http://schemas.microsoft.com/office/drawing/2010/main" val="0"/>
              </a:ext>
            </a:extLst>
          </a:blip>
          <a:srcRect l="6974" t="20702"/>
          <a:stretch/>
        </p:blipFill>
        <p:spPr bwMode="auto">
          <a:xfrm>
            <a:off x="4733642" y="1268760"/>
            <a:ext cx="2821588" cy="2077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txBox="1">
            <a:spLocks/>
          </p:cNvSpPr>
          <p:nvPr/>
        </p:nvSpPr>
        <p:spPr>
          <a:xfrm>
            <a:off x="1492621" y="3356992"/>
            <a:ext cx="7272808" cy="864096"/>
          </a:xfrm>
          <a:prstGeom prst="rect">
            <a:avLst/>
          </a:prstGeom>
        </p:spPr>
        <p:txBody>
          <a:bodyPr anchor="b">
            <a:normAutofit/>
          </a:bodyPr>
          <a:lst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182880" algn="ctr"/>
            <a:r>
              <a:rPr lang="ar-EG" sz="4800" b="1" dirty="0" smtClean="0">
                <a:solidFill>
                  <a:schemeClr val="tx1"/>
                </a:solidFill>
                <a:effectLst>
                  <a:outerShdw blurRad="38100" dist="38100" dir="2700000" algn="tl">
                    <a:srgbClr val="000000">
                      <a:alpha val="43137"/>
                    </a:srgbClr>
                  </a:outerShdw>
                </a:effectLst>
                <a:cs typeface="Simple Bold Jut Out" pitchFamily="2" charset="-78"/>
              </a:rPr>
              <a:t>تمثيل الطرح للكميات المتجهة بيانيا</a:t>
            </a:r>
            <a:endParaRPr lang="ar-EG" sz="4000" b="1" dirty="0">
              <a:solidFill>
                <a:schemeClr val="tx1"/>
              </a:solidFill>
              <a:effectLst>
                <a:outerShdw blurRad="38100" dist="38100" dir="2700000" algn="tl">
                  <a:srgbClr val="000000">
                    <a:alpha val="43137"/>
                  </a:srgbClr>
                </a:outerShdw>
              </a:effectLst>
              <a:cs typeface="Simple Bold Jut Out" pitchFamily="2" charset="-78"/>
            </a:endParaRPr>
          </a:p>
        </p:txBody>
      </p:sp>
      <p:pic>
        <p:nvPicPr>
          <p:cNvPr id="2053" name="Picture 5"/>
          <p:cNvPicPr>
            <a:picLocks noChangeAspect="1" noChangeArrowheads="1"/>
          </p:cNvPicPr>
          <p:nvPr/>
        </p:nvPicPr>
        <p:blipFill>
          <a:blip r:embed="rId4">
            <a:biLevel thresh="75000"/>
            <a:extLst>
              <a:ext uri="{28A0092B-C50C-407E-A947-70E740481C1C}">
                <a14:useLocalDpi xmlns:a14="http://schemas.microsoft.com/office/drawing/2010/main" val="0"/>
              </a:ext>
            </a:extLst>
          </a:blip>
          <a:srcRect/>
          <a:stretch>
            <a:fillRect/>
          </a:stretch>
        </p:blipFill>
        <p:spPr bwMode="auto">
          <a:xfrm>
            <a:off x="2019748" y="4361429"/>
            <a:ext cx="1954924" cy="180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rotWithShape="1">
          <a:blip r:embed="rId5">
            <a:biLevel thresh="75000"/>
            <a:extLst>
              <a:ext uri="{28A0092B-C50C-407E-A947-70E740481C1C}">
                <a14:useLocalDpi xmlns:a14="http://schemas.microsoft.com/office/drawing/2010/main" val="0"/>
              </a:ext>
            </a:extLst>
          </a:blip>
          <a:srcRect l="7822"/>
          <a:stretch/>
        </p:blipFill>
        <p:spPr bwMode="auto">
          <a:xfrm>
            <a:off x="5306924" y="4365104"/>
            <a:ext cx="2274012" cy="2019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5720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04664"/>
            <a:ext cx="7498080" cy="792088"/>
          </a:xfrm>
        </p:spPr>
        <p:txBody>
          <a:bodyPr>
            <a:normAutofit fontScale="90000"/>
          </a:bodyPr>
          <a:lstStyle/>
          <a:p>
            <a:pPr algn="ctr"/>
            <a:r>
              <a:rPr lang="ar-EG" sz="4800" b="1" dirty="0">
                <a:solidFill>
                  <a:schemeClr val="tx1"/>
                </a:solidFill>
                <a:effectLst>
                  <a:outerShdw blurRad="38100" dist="38100" dir="2700000" algn="tl">
                    <a:srgbClr val="000000">
                      <a:alpha val="43137"/>
                    </a:srgbClr>
                  </a:outerShdw>
                </a:effectLst>
                <a:cs typeface="Simple Bold Jut Out" pitchFamily="2" charset="-78"/>
              </a:rPr>
              <a:t>تمارين محلولة</a:t>
            </a:r>
          </a:p>
        </p:txBody>
      </p:sp>
      <p:sp>
        <p:nvSpPr>
          <p:cNvPr id="5" name="Rectangle 4"/>
          <p:cNvSpPr/>
          <p:nvPr/>
        </p:nvSpPr>
        <p:spPr>
          <a:xfrm>
            <a:off x="1259632" y="1196752"/>
            <a:ext cx="7704856" cy="5466112"/>
          </a:xfrm>
          <a:prstGeom prst="rect">
            <a:avLst/>
          </a:prstGeom>
        </p:spPr>
        <p:txBody>
          <a:bodyPr wrap="square">
            <a:spAutoFit/>
          </a:bodyPr>
          <a:lstStyle/>
          <a:p>
            <a:pPr marL="431800" algn="ctr">
              <a:lnSpc>
                <a:spcPct val="90000"/>
              </a:lnSpc>
            </a:pPr>
            <a:r>
              <a:rPr lang="ar-EG" sz="3200" b="1" dirty="0" smtClean="0">
                <a:latin typeface="Cambria Math" panose="02040503050406030204" pitchFamily="18" charset="0"/>
                <a:ea typeface="+mj-ea"/>
                <a:cs typeface="Simple Bold Jut Out" pitchFamily="2" charset="-78"/>
              </a:rPr>
              <a:t>تمرين محلول  </a:t>
            </a:r>
            <a:r>
              <a:rPr lang="en-US" sz="2400" b="1" dirty="0" smtClean="0">
                <a:latin typeface="Cambria Math" panose="02040503050406030204" pitchFamily="18" charset="0"/>
                <a:ea typeface="+mj-ea"/>
                <a:cs typeface="Simple Bold Jut Out" pitchFamily="2" charset="-78"/>
              </a:rPr>
              <a:t>(1)</a:t>
            </a:r>
            <a:endParaRPr lang="en-US" sz="2400" b="1" dirty="0">
              <a:latin typeface="Cambria Math" panose="02040503050406030204" pitchFamily="18" charset="0"/>
              <a:ea typeface="+mj-ea"/>
              <a:cs typeface="Simple Bold Jut Out" pitchFamily="2" charset="-78"/>
            </a:endParaRPr>
          </a:p>
          <a:p>
            <a:pPr marL="431800" algn="just">
              <a:lnSpc>
                <a:spcPct val="90000"/>
              </a:lnSpc>
            </a:pPr>
            <a:r>
              <a:rPr lang="ar-EG" sz="3200" dirty="0">
                <a:latin typeface="Cambria Math" panose="02040503050406030204" pitchFamily="18" charset="0"/>
                <a:ea typeface="+mj-ea"/>
                <a:cs typeface="Simple Bold Jut Out" pitchFamily="2" charset="-78"/>
              </a:rPr>
              <a:t>المطلوب كتابة وحدات القياس للكميات التالية بنظام </a:t>
            </a:r>
            <a:r>
              <a:rPr lang="en-US" sz="2400" dirty="0">
                <a:latin typeface="Cambria Math" panose="02040503050406030204" pitchFamily="18" charset="0"/>
                <a:ea typeface="+mj-ea"/>
                <a:cs typeface="Simple Bold Jut Out" pitchFamily="2" charset="-78"/>
              </a:rPr>
              <a:t>S.I.Units</a:t>
            </a:r>
            <a:r>
              <a:rPr lang="ar-EG" sz="3200" dirty="0">
                <a:latin typeface="Cambria Math" panose="02040503050406030204" pitchFamily="18" charset="0"/>
                <a:ea typeface="+mj-ea"/>
                <a:cs typeface="Simple Bold Jut Out" pitchFamily="2" charset="-78"/>
              </a:rPr>
              <a:t>:</a:t>
            </a:r>
            <a:endParaRPr lang="en-US" sz="3200" dirty="0">
              <a:latin typeface="Cambria Math" panose="02040503050406030204" pitchFamily="18" charset="0"/>
              <a:ea typeface="+mj-ea"/>
              <a:cs typeface="Simple Bold Jut Out" pitchFamily="2" charset="-78"/>
            </a:endParaRPr>
          </a:p>
          <a:p>
            <a:pPr marL="431800" algn="just">
              <a:lnSpc>
                <a:spcPct val="90000"/>
              </a:lnSpc>
            </a:pPr>
            <a:r>
              <a:rPr lang="ar-EG" sz="3200" dirty="0">
                <a:latin typeface="Cambria Math" panose="02040503050406030204" pitchFamily="18" charset="0"/>
                <a:ea typeface="+mj-ea"/>
                <a:cs typeface="Simple Bold Jut Out" pitchFamily="2" charset="-78"/>
              </a:rPr>
              <a:t>الكثافة - القوة - الضغط - الشغل - القدرة - اللزوجة المطلقة - اللزوجة الكيناماتيكية.</a:t>
            </a:r>
            <a:endParaRPr lang="en-US" sz="3200" dirty="0">
              <a:latin typeface="Cambria Math" panose="02040503050406030204" pitchFamily="18" charset="0"/>
              <a:ea typeface="+mj-ea"/>
              <a:cs typeface="Simple Bold Jut Out" pitchFamily="2" charset="-78"/>
            </a:endParaRPr>
          </a:p>
          <a:p>
            <a:pPr lvl="1" algn="ctr">
              <a:lnSpc>
                <a:spcPct val="90000"/>
              </a:lnSpc>
            </a:pPr>
            <a:r>
              <a:rPr lang="ar-EG" sz="2800" b="1" dirty="0" smtClean="0">
                <a:latin typeface="Cambria Math" panose="02040503050406030204" pitchFamily="18" charset="0"/>
                <a:ea typeface="+mj-ea"/>
                <a:cs typeface="Simple Bold Jut Out" pitchFamily="2" charset="-78"/>
              </a:rPr>
              <a:t>الحـــــــل</a:t>
            </a:r>
            <a:endParaRPr lang="ar-EG" sz="3200" b="1" dirty="0">
              <a:latin typeface="Cambria Math" panose="02040503050406030204" pitchFamily="18" charset="0"/>
              <a:ea typeface="+mj-ea"/>
              <a:cs typeface="Simple Bold Jut Out" pitchFamily="2" charset="-78"/>
            </a:endParaRPr>
          </a:p>
          <a:p>
            <a:pPr lvl="1" algn="just">
              <a:lnSpc>
                <a:spcPct val="90000"/>
              </a:lnSpc>
            </a:pPr>
            <a:r>
              <a:rPr lang="ar-EG" sz="3200" dirty="0" smtClean="0">
                <a:latin typeface="Cambria Math" panose="02040503050406030204" pitchFamily="18" charset="0"/>
                <a:ea typeface="Cambria Math" panose="02040503050406030204" pitchFamily="18" charset="0"/>
                <a:cs typeface="Simple Bold Jut Out" pitchFamily="2" charset="-78"/>
              </a:rPr>
              <a:t>الكثافة </a:t>
            </a:r>
            <a:r>
              <a:rPr lang="en-US" sz="2800" dirty="0">
                <a:latin typeface="Cambria Math" panose="02040503050406030204" pitchFamily="18" charset="0"/>
                <a:ea typeface="Cambria Math" panose="02040503050406030204" pitchFamily="18" charset="0"/>
                <a:cs typeface="Simple Bold Jut Out" pitchFamily="2" charset="-78"/>
              </a:rPr>
              <a:t>(kg/m</a:t>
            </a:r>
            <a:r>
              <a:rPr lang="en-US" sz="2800" baseline="30000" dirty="0">
                <a:latin typeface="Cambria Math" panose="02040503050406030204" pitchFamily="18" charset="0"/>
                <a:ea typeface="Cambria Math" panose="02040503050406030204" pitchFamily="18" charset="0"/>
                <a:cs typeface="Simple Bold Jut Out" pitchFamily="2" charset="-78"/>
              </a:rPr>
              <a:t>3</a:t>
            </a:r>
            <a:r>
              <a:rPr lang="en-US" sz="2800" dirty="0">
                <a:latin typeface="Cambria Math" panose="02040503050406030204" pitchFamily="18" charset="0"/>
                <a:ea typeface="Cambria Math" panose="02040503050406030204" pitchFamily="18" charset="0"/>
                <a:cs typeface="Simple Bold Jut Out" pitchFamily="2" charset="-78"/>
              </a:rPr>
              <a:t>)</a:t>
            </a:r>
            <a:r>
              <a:rPr lang="ar-EG" sz="2800" dirty="0">
                <a:latin typeface="Cambria Math" panose="02040503050406030204" pitchFamily="18" charset="0"/>
                <a:ea typeface="Cambria Math" panose="02040503050406030204" pitchFamily="18" charset="0"/>
                <a:cs typeface="Simple Bold Jut Out" pitchFamily="2" charset="-78"/>
              </a:rPr>
              <a:t> </a:t>
            </a:r>
            <a:r>
              <a:rPr lang="ar-EG" sz="3200" dirty="0">
                <a:latin typeface="Cambria Math" panose="02040503050406030204" pitchFamily="18" charset="0"/>
                <a:ea typeface="Cambria Math" panose="02040503050406030204" pitchFamily="18" charset="0"/>
                <a:cs typeface="Simple Bold Jut Out" pitchFamily="2" charset="-78"/>
              </a:rPr>
              <a:t>- القوة </a:t>
            </a:r>
            <a:r>
              <a:rPr lang="en-US" sz="2800" dirty="0">
                <a:latin typeface="Cambria Math" panose="02040503050406030204" pitchFamily="18" charset="0"/>
                <a:ea typeface="Cambria Math" panose="02040503050406030204" pitchFamily="18" charset="0"/>
                <a:cs typeface="Simple Bold Jut Out" pitchFamily="2" charset="-78"/>
              </a:rPr>
              <a:t>(kN)</a:t>
            </a:r>
            <a:r>
              <a:rPr lang="ar-EG" sz="2800" dirty="0">
                <a:latin typeface="Cambria Math" panose="02040503050406030204" pitchFamily="18" charset="0"/>
                <a:ea typeface="Cambria Math" panose="02040503050406030204" pitchFamily="18" charset="0"/>
                <a:cs typeface="Simple Bold Jut Out" pitchFamily="2" charset="-78"/>
              </a:rPr>
              <a:t> </a:t>
            </a:r>
            <a:r>
              <a:rPr lang="ar-EG" sz="3200" dirty="0">
                <a:latin typeface="Cambria Math" panose="02040503050406030204" pitchFamily="18" charset="0"/>
                <a:ea typeface="Cambria Math" panose="02040503050406030204" pitchFamily="18" charset="0"/>
                <a:cs typeface="Simple Bold Jut Out" pitchFamily="2" charset="-78"/>
              </a:rPr>
              <a:t>- الضغط </a:t>
            </a:r>
            <a:r>
              <a:rPr lang="en-US" sz="2800" dirty="0">
                <a:latin typeface="Cambria Math" panose="02040503050406030204" pitchFamily="18" charset="0"/>
                <a:ea typeface="Cambria Math" panose="02040503050406030204" pitchFamily="18" charset="0"/>
                <a:cs typeface="Simple Bold Jut Out" pitchFamily="2" charset="-78"/>
              </a:rPr>
              <a:t>(Pa) </a:t>
            </a:r>
            <a:r>
              <a:rPr lang="ar-EG" sz="3200" dirty="0">
                <a:latin typeface="Cambria Math" panose="02040503050406030204" pitchFamily="18" charset="0"/>
                <a:ea typeface="Cambria Math" panose="02040503050406030204" pitchFamily="18" charset="0"/>
                <a:cs typeface="Simple Bold Jut Out" pitchFamily="2" charset="-78"/>
              </a:rPr>
              <a:t>- الشغل </a:t>
            </a:r>
            <a:r>
              <a:rPr lang="en-US" sz="2800" dirty="0">
                <a:latin typeface="Cambria Math" panose="02040503050406030204" pitchFamily="18" charset="0"/>
                <a:ea typeface="Cambria Math" panose="02040503050406030204" pitchFamily="18" charset="0"/>
                <a:cs typeface="Simple Bold Jut Out" pitchFamily="2" charset="-78"/>
              </a:rPr>
              <a:t>(kJ)</a:t>
            </a:r>
            <a:r>
              <a:rPr lang="ar-EG" sz="2800" dirty="0">
                <a:latin typeface="Cambria Math" panose="02040503050406030204" pitchFamily="18" charset="0"/>
                <a:ea typeface="Cambria Math" panose="02040503050406030204" pitchFamily="18" charset="0"/>
                <a:cs typeface="Simple Bold Jut Out" pitchFamily="2" charset="-78"/>
              </a:rPr>
              <a:t> </a:t>
            </a:r>
            <a:r>
              <a:rPr lang="ar-EG" sz="3200" dirty="0">
                <a:latin typeface="Cambria Math" panose="02040503050406030204" pitchFamily="18" charset="0"/>
                <a:ea typeface="Cambria Math" panose="02040503050406030204" pitchFamily="18" charset="0"/>
                <a:cs typeface="Simple Bold Jut Out" pitchFamily="2" charset="-78"/>
              </a:rPr>
              <a:t>- القدرة </a:t>
            </a:r>
            <a:r>
              <a:rPr lang="en-US" sz="2800" dirty="0">
                <a:latin typeface="Cambria Math" panose="02040503050406030204" pitchFamily="18" charset="0"/>
                <a:ea typeface="Cambria Math" panose="02040503050406030204" pitchFamily="18" charset="0"/>
                <a:cs typeface="Simple Bold Jut Out" pitchFamily="2" charset="-78"/>
              </a:rPr>
              <a:t>(kW)</a:t>
            </a:r>
            <a:r>
              <a:rPr lang="ar-EG" sz="2800" dirty="0">
                <a:latin typeface="Cambria Math" panose="02040503050406030204" pitchFamily="18" charset="0"/>
                <a:ea typeface="Cambria Math" panose="02040503050406030204" pitchFamily="18" charset="0"/>
                <a:cs typeface="Simple Bold Jut Out" pitchFamily="2" charset="-78"/>
              </a:rPr>
              <a:t> </a:t>
            </a:r>
            <a:r>
              <a:rPr lang="ar-EG" sz="3200" dirty="0">
                <a:latin typeface="Cambria Math" panose="02040503050406030204" pitchFamily="18" charset="0"/>
                <a:ea typeface="Cambria Math" panose="02040503050406030204" pitchFamily="18" charset="0"/>
                <a:cs typeface="Simple Bold Jut Out" pitchFamily="2" charset="-78"/>
              </a:rPr>
              <a:t>-  اللزوجة المطلقة </a:t>
            </a:r>
            <a:r>
              <a:rPr lang="en-US" sz="2800" dirty="0">
                <a:latin typeface="Cambria Math" panose="02040503050406030204" pitchFamily="18" charset="0"/>
                <a:ea typeface="Cambria Math" panose="02040503050406030204" pitchFamily="18" charset="0"/>
                <a:cs typeface="Simple Bold Jut Out" pitchFamily="2" charset="-78"/>
              </a:rPr>
              <a:t>(kg/m-s) </a:t>
            </a:r>
            <a:r>
              <a:rPr lang="ar-EG" sz="3200" dirty="0">
                <a:latin typeface="Cambria Math" panose="02040503050406030204" pitchFamily="18" charset="0"/>
                <a:ea typeface="Cambria Math" panose="02040503050406030204" pitchFamily="18" charset="0"/>
                <a:cs typeface="Simple Bold Jut Out" pitchFamily="2" charset="-78"/>
              </a:rPr>
              <a:t>- اللزوجة الكيناماتيكية </a:t>
            </a:r>
            <a:r>
              <a:rPr lang="en-US" sz="2800" dirty="0">
                <a:latin typeface="Cambria Math" panose="02040503050406030204" pitchFamily="18" charset="0"/>
                <a:ea typeface="Cambria Math" panose="02040503050406030204" pitchFamily="18" charset="0"/>
                <a:cs typeface="Simple Bold Jut Out" pitchFamily="2" charset="-78"/>
              </a:rPr>
              <a:t>(m</a:t>
            </a:r>
            <a:r>
              <a:rPr lang="en-US" sz="2800" baseline="30000" dirty="0">
                <a:latin typeface="Cambria Math" panose="02040503050406030204" pitchFamily="18" charset="0"/>
                <a:ea typeface="Cambria Math" panose="02040503050406030204" pitchFamily="18" charset="0"/>
                <a:cs typeface="Simple Bold Jut Out" pitchFamily="2" charset="-78"/>
              </a:rPr>
              <a:t>2</a:t>
            </a:r>
            <a:r>
              <a:rPr lang="en-US" sz="2800" dirty="0">
                <a:latin typeface="Cambria Math" panose="02040503050406030204" pitchFamily="18" charset="0"/>
                <a:ea typeface="Cambria Math" panose="02040503050406030204" pitchFamily="18" charset="0"/>
                <a:cs typeface="Simple Bold Jut Out" pitchFamily="2" charset="-78"/>
              </a:rPr>
              <a:t>/s)</a:t>
            </a:r>
            <a:r>
              <a:rPr lang="ar-EG" sz="3200" dirty="0" smtClean="0">
                <a:latin typeface="Cambria Math" panose="02040503050406030204" pitchFamily="18" charset="0"/>
                <a:ea typeface="Cambria Math" panose="02040503050406030204" pitchFamily="18" charset="0"/>
                <a:cs typeface="Simple Bold Jut Out" pitchFamily="2" charset="-78"/>
              </a:rPr>
              <a:t>.</a:t>
            </a:r>
          </a:p>
          <a:p>
            <a:pPr lvl="1" algn="ctr">
              <a:lnSpc>
                <a:spcPct val="90000"/>
              </a:lnSpc>
            </a:pPr>
            <a:r>
              <a:rPr lang="ar-EG" sz="3600" b="1" dirty="0">
                <a:latin typeface="Cambria Math" panose="02040503050406030204" pitchFamily="18" charset="0"/>
                <a:cs typeface="Simple Bold Jut Out" pitchFamily="2" charset="-78"/>
              </a:rPr>
              <a:t>تمرين </a:t>
            </a:r>
            <a:r>
              <a:rPr lang="en-US" sz="2400" b="1" dirty="0" smtClean="0">
                <a:latin typeface="Cambria Math" panose="02040503050406030204" pitchFamily="18" charset="0"/>
                <a:cs typeface="Simple Bold Jut Out" pitchFamily="2" charset="-78"/>
              </a:rPr>
              <a:t>(2)</a:t>
            </a:r>
            <a:endParaRPr lang="ar-EG" sz="2400" b="1" dirty="0" smtClean="0">
              <a:latin typeface="Cambria Math" panose="02040503050406030204" pitchFamily="18" charset="0"/>
              <a:cs typeface="Simple Bold Jut Out" pitchFamily="2" charset="-78"/>
            </a:endParaRPr>
          </a:p>
          <a:p>
            <a:pPr lvl="1" algn="just">
              <a:lnSpc>
                <a:spcPct val="90000"/>
              </a:lnSpc>
            </a:pPr>
            <a:r>
              <a:rPr lang="ar-EG" sz="3200" dirty="0">
                <a:latin typeface="Cambria Math" panose="02040503050406030204" pitchFamily="18" charset="0"/>
                <a:ea typeface="+mj-ea"/>
                <a:cs typeface="Simple Bold Jut Out" pitchFamily="2" charset="-78"/>
              </a:rPr>
              <a:t>ماهي وحدات القياس لكلا من: الطول - الكتلة - الزمن في نظام </a:t>
            </a:r>
            <a:r>
              <a:rPr lang="en-US" sz="2800" dirty="0">
                <a:latin typeface="Cambria Math" panose="02040503050406030204" pitchFamily="18" charset="0"/>
                <a:ea typeface="+mj-ea"/>
                <a:cs typeface="Simple Bold Jut Out" pitchFamily="2" charset="-78"/>
              </a:rPr>
              <a:t>F.P.S</a:t>
            </a:r>
            <a:r>
              <a:rPr lang="en-US" sz="3200" dirty="0" smtClean="0">
                <a:latin typeface="Cambria Math" panose="02040503050406030204" pitchFamily="18" charset="0"/>
                <a:ea typeface="+mj-ea"/>
                <a:cs typeface="Simple Bold Jut Out" pitchFamily="2" charset="-78"/>
              </a:rPr>
              <a:t>؟</a:t>
            </a:r>
          </a:p>
          <a:p>
            <a:pPr marL="431800" lvl="0" algn="ctr">
              <a:lnSpc>
                <a:spcPct val="90000"/>
              </a:lnSpc>
            </a:pPr>
            <a:r>
              <a:rPr lang="ar-EG" sz="2800" b="1" dirty="0" smtClean="0">
                <a:solidFill>
                  <a:prstClr val="black"/>
                </a:solidFill>
                <a:latin typeface="Cambria Math" panose="02040503050406030204" pitchFamily="18" charset="0"/>
                <a:cs typeface="Simple Bold Jut Out" pitchFamily="2" charset="-78"/>
              </a:rPr>
              <a:t>الحـــــــل</a:t>
            </a:r>
            <a:endParaRPr lang="en-US" sz="3200" b="1" dirty="0">
              <a:solidFill>
                <a:prstClr val="black"/>
              </a:solidFill>
              <a:latin typeface="Cambria Math" panose="02040503050406030204" pitchFamily="18" charset="0"/>
              <a:cs typeface="Simple Bold Jut Out" pitchFamily="2" charset="-78"/>
            </a:endParaRPr>
          </a:p>
          <a:p>
            <a:pPr marL="863600" lvl="0" algn="just">
              <a:lnSpc>
                <a:spcPct val="90000"/>
              </a:lnSpc>
            </a:pPr>
            <a:r>
              <a:rPr lang="ar-EG" sz="3200" dirty="0">
                <a:solidFill>
                  <a:prstClr val="black"/>
                </a:solidFill>
                <a:latin typeface="Cambria Math" panose="02040503050406030204" pitchFamily="18" charset="0"/>
                <a:cs typeface="Simple Bold Jut Out" pitchFamily="2" charset="-78"/>
              </a:rPr>
              <a:t>الطول (القدم) - الكتلة (الرطل) - الزمن (الثانية). </a:t>
            </a:r>
            <a:endParaRPr lang="en-US" sz="3200" dirty="0">
              <a:latin typeface="Cambria Math" panose="02040503050406030204" pitchFamily="18" charset="0"/>
              <a:ea typeface="+mj-ea"/>
              <a:cs typeface="Simple Bold Jut Out" pitchFamily="2" charset="-78"/>
            </a:endParaRPr>
          </a:p>
        </p:txBody>
      </p:sp>
    </p:spTree>
    <p:extLst>
      <p:ext uri="{BB962C8B-B14F-4D97-AF65-F5344CB8AC3E}">
        <p14:creationId xmlns:p14="http://schemas.microsoft.com/office/powerpoint/2010/main" val="2023282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60648"/>
            <a:ext cx="7124328" cy="864096"/>
          </a:xfrm>
        </p:spPr>
        <p:txBody>
          <a:bodyPr>
            <a:normAutofit/>
          </a:bodyPr>
          <a:lstStyle/>
          <a:p>
            <a:pPr marL="182880" indent="0" algn="ctr">
              <a:buNone/>
            </a:pPr>
            <a:r>
              <a:rPr lang="ar-EG" sz="4400" b="1" dirty="0" smtClean="0">
                <a:solidFill>
                  <a:schemeClr val="tx1"/>
                </a:solidFill>
                <a:effectLst>
                  <a:outerShdw blurRad="38100" dist="38100" dir="2700000" algn="tl">
                    <a:srgbClr val="000000">
                      <a:alpha val="43137"/>
                    </a:srgbClr>
                  </a:outerShdw>
                </a:effectLst>
                <a:cs typeface="Simple Bold Jut Out" pitchFamily="2" charset="-78"/>
              </a:rPr>
              <a:t>الفرق بين الآلة والآلية</a:t>
            </a:r>
            <a:endParaRPr lang="ar-EG" sz="3600" b="1" dirty="0">
              <a:solidFill>
                <a:schemeClr val="tx1"/>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259632" y="1196752"/>
            <a:ext cx="7488832" cy="4832092"/>
          </a:xfrm>
          <a:prstGeom prst="rect">
            <a:avLst/>
          </a:prstGeom>
        </p:spPr>
        <p:txBody>
          <a:bodyPr wrap="square">
            <a:spAutoFit/>
          </a:bodyPr>
          <a:lstStyle/>
          <a:p>
            <a:pPr algn="just"/>
            <a:r>
              <a:rPr lang="ar-EG" sz="4400" dirty="0">
                <a:latin typeface="+mj-lt"/>
                <a:ea typeface="+mj-ea"/>
                <a:cs typeface="Simple Bold Jut Out" pitchFamily="2" charset="-78"/>
              </a:rPr>
              <a:t>تعرف الآلة بأنها جهاز يستقبل الطاقة بأي صورة من صورها ويحولها </a:t>
            </a:r>
            <a:r>
              <a:rPr lang="ar-EG" sz="4400" dirty="0" smtClean="0">
                <a:latin typeface="+mj-lt"/>
                <a:ea typeface="+mj-ea"/>
                <a:cs typeface="Simple Bold Jut Out" pitchFamily="2" charset="-78"/>
              </a:rPr>
              <a:t>إلى </a:t>
            </a:r>
            <a:r>
              <a:rPr lang="ar-EG" sz="4400" dirty="0">
                <a:latin typeface="+mj-lt"/>
                <a:ea typeface="+mj-ea"/>
                <a:cs typeface="Simple Bold Jut Out" pitchFamily="2" charset="-78"/>
              </a:rPr>
              <a:t>نوع من الشغل ومن أمثلة الآلات المحركات والآلات الزراعية المختلفة.</a:t>
            </a:r>
          </a:p>
          <a:p>
            <a:pPr algn="just"/>
            <a:r>
              <a:rPr lang="ar-EG" sz="4400" dirty="0">
                <a:latin typeface="+mj-lt"/>
                <a:ea typeface="+mj-ea"/>
                <a:cs typeface="Simple Bold Jut Out" pitchFamily="2" charset="-78"/>
              </a:rPr>
              <a:t>أما الآلية فهي أصغر من الآلة وتضم عددا من الأجزاء المتحركة وعلى ذلك فالآلة يمكن أن تتكون من أكثر من آلية ومن أمثلة الآليات (آلية المرفق والمنزلق في المحركات وآلية تلقيم البذور في الآت الزراعة).</a:t>
            </a:r>
            <a:endParaRPr lang="en-US" sz="4400" dirty="0">
              <a:latin typeface="+mj-lt"/>
              <a:ea typeface="+mj-ea"/>
              <a:cs typeface="Simple Bold Jut Out" pitchFamily="2" charset="-78"/>
            </a:endParaRPr>
          </a:p>
        </p:txBody>
      </p:sp>
    </p:spTree>
    <p:extLst>
      <p:ext uri="{BB962C8B-B14F-4D97-AF65-F5344CB8AC3E}">
        <p14:creationId xmlns:p14="http://schemas.microsoft.com/office/powerpoint/2010/main" val="3320055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700" y="476672"/>
            <a:ext cx="7124328" cy="792088"/>
          </a:xfrm>
        </p:spPr>
        <p:txBody>
          <a:bodyPr>
            <a:noAutofit/>
          </a:bodyPr>
          <a:lstStyle/>
          <a:p>
            <a:pPr marL="182880" indent="0" algn="ctr">
              <a:buNone/>
            </a:pPr>
            <a:r>
              <a:rPr lang="ar-EG" sz="4400" b="1" dirty="0" smtClean="0">
                <a:solidFill>
                  <a:schemeClr val="tx1"/>
                </a:solidFill>
                <a:effectLst>
                  <a:outerShdw blurRad="38100" dist="38100" dir="2700000" algn="tl">
                    <a:srgbClr val="000000">
                      <a:alpha val="43137"/>
                    </a:srgbClr>
                  </a:outerShdw>
                </a:effectLst>
                <a:cs typeface="Simple Bold Jut Out" pitchFamily="2" charset="-78"/>
              </a:rPr>
              <a:t>أقسام مجال نظرية الآلات</a:t>
            </a:r>
            <a:endParaRPr lang="ar-EG" sz="4400" b="1" dirty="0">
              <a:solidFill>
                <a:schemeClr val="tx1"/>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259632" y="1268760"/>
            <a:ext cx="7632848" cy="4967514"/>
          </a:xfrm>
          <a:prstGeom prst="rect">
            <a:avLst/>
          </a:prstGeom>
        </p:spPr>
        <p:txBody>
          <a:bodyPr wrap="square">
            <a:spAutoFit/>
          </a:bodyPr>
          <a:lstStyle/>
          <a:p>
            <a:pPr algn="just">
              <a:lnSpc>
                <a:spcPct val="120000"/>
              </a:lnSpc>
            </a:pPr>
            <a:r>
              <a:rPr lang="en-US" sz="3200" i="1" dirty="0">
                <a:latin typeface="Cambria Math" panose="02040503050406030204" pitchFamily="18" charset="0"/>
                <a:ea typeface="Cambria Math" panose="02040503050406030204" pitchFamily="18" charset="0"/>
                <a:cs typeface="Simple Bold Jut Out" pitchFamily="2" charset="-78"/>
              </a:rPr>
              <a:t>:Statics</a:t>
            </a:r>
            <a:r>
              <a:rPr lang="ar-EG" sz="2800" b="1" dirty="0">
                <a:latin typeface="+mj-lt"/>
                <a:ea typeface="+mj-ea"/>
                <a:cs typeface="Simple Bold Jut Out" pitchFamily="2" charset="-78"/>
              </a:rPr>
              <a:t> </a:t>
            </a:r>
            <a:r>
              <a:rPr lang="ar-EG" sz="4400" dirty="0">
                <a:latin typeface="+mj-lt"/>
                <a:ea typeface="+mj-ea"/>
                <a:cs typeface="Simple Bold Jut Out" pitchFamily="2" charset="-78"/>
              </a:rPr>
              <a:t>هو الفرع من نظرية الآلات الذي يدرس القوى وتأثيراتها على أجزاء الآلات وهي في حالة سكون أو ثبات ويفترض </a:t>
            </a:r>
            <a:r>
              <a:rPr lang="ar-EG" sz="4400" dirty="0" smtClean="0">
                <a:latin typeface="+mj-lt"/>
                <a:ea typeface="+mj-ea"/>
                <a:cs typeface="Simple Bold Jut Out" pitchFamily="2" charset="-78"/>
              </a:rPr>
              <a:t>إهمال </a:t>
            </a:r>
            <a:r>
              <a:rPr lang="ar-EG" sz="4400" dirty="0">
                <a:latin typeface="+mj-lt"/>
                <a:ea typeface="+mj-ea"/>
                <a:cs typeface="Simple Bold Jut Out" pitchFamily="2" charset="-78"/>
              </a:rPr>
              <a:t>وزن الأجزاء في هذه الحالة.</a:t>
            </a:r>
          </a:p>
          <a:p>
            <a:pPr algn="just">
              <a:lnSpc>
                <a:spcPct val="120000"/>
              </a:lnSpc>
            </a:pPr>
            <a:r>
              <a:rPr lang="en-US" sz="3200" i="1" dirty="0">
                <a:latin typeface="Cambria Math" panose="02040503050406030204" pitchFamily="18" charset="0"/>
                <a:ea typeface="Cambria Math" panose="02040503050406030204" pitchFamily="18" charset="0"/>
                <a:cs typeface="Simple Bold Jut Out" pitchFamily="2" charset="-78"/>
              </a:rPr>
              <a:t>:Dynamics</a:t>
            </a:r>
            <a:r>
              <a:rPr lang="ar-EG" sz="3200" i="1" dirty="0">
                <a:latin typeface="Cambria Math" panose="02040503050406030204" pitchFamily="18" charset="0"/>
                <a:ea typeface="Cambria Math" panose="02040503050406030204" pitchFamily="18" charset="0"/>
                <a:cs typeface="Simple Bold Jut Out" pitchFamily="2" charset="-78"/>
              </a:rPr>
              <a:t> </a:t>
            </a:r>
            <a:r>
              <a:rPr lang="ar-EG" sz="4400" dirty="0" smtClean="0">
                <a:latin typeface="+mj-lt"/>
                <a:ea typeface="+mj-ea"/>
                <a:cs typeface="Simple Bold Jut Out" pitchFamily="2" charset="-78"/>
              </a:rPr>
              <a:t>هو </a:t>
            </a:r>
            <a:r>
              <a:rPr lang="ar-EG" sz="4400" dirty="0">
                <a:latin typeface="+mj-lt"/>
                <a:ea typeface="+mj-ea"/>
                <a:cs typeface="Simple Bold Jut Out" pitchFamily="2" charset="-78"/>
              </a:rPr>
              <a:t>الفرع من نظرية الآلات الذي يدرس القوى وتأثيراتها على أجزاء الآلات وهي في حالة </a:t>
            </a:r>
            <a:r>
              <a:rPr lang="ar-EG" sz="4400" dirty="0" smtClean="0">
                <a:latin typeface="+mj-lt"/>
                <a:ea typeface="+mj-ea"/>
                <a:cs typeface="Simple Bold Jut Out" pitchFamily="2" charset="-78"/>
              </a:rPr>
              <a:t>حركة </a:t>
            </a:r>
            <a:r>
              <a:rPr lang="ar-EG" sz="4400" dirty="0">
                <a:latin typeface="+mj-lt"/>
                <a:ea typeface="+mj-ea"/>
                <a:cs typeface="Simple Bold Jut Out" pitchFamily="2" charset="-78"/>
              </a:rPr>
              <a:t>ولقد سبق لك دراسة هذين </a:t>
            </a:r>
            <a:r>
              <a:rPr lang="ar-EG" sz="4000" dirty="0">
                <a:latin typeface="+mj-lt"/>
                <a:ea typeface="+mj-ea"/>
                <a:cs typeface="Simple Bold Jut Out" pitchFamily="2" charset="-78"/>
              </a:rPr>
              <a:t>المجالين في مقرر الميكانيكا.</a:t>
            </a:r>
            <a:endParaRPr lang="en-US" sz="4000" dirty="0">
              <a:latin typeface="+mj-lt"/>
              <a:ea typeface="+mj-ea"/>
              <a:cs typeface="Simple Bold Jut Out" pitchFamily="2" charset="-78"/>
            </a:endParaRPr>
          </a:p>
        </p:txBody>
      </p:sp>
    </p:spTree>
    <p:extLst>
      <p:ext uri="{BB962C8B-B14F-4D97-AF65-F5344CB8AC3E}">
        <p14:creationId xmlns:p14="http://schemas.microsoft.com/office/powerpoint/2010/main" val="1473251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a:bodyPr>
          <a:lstStyle/>
          <a:p>
            <a:pPr marL="182880" indent="0" algn="ctr">
              <a:buNone/>
            </a:pPr>
            <a:r>
              <a:rPr lang="ar-EG" sz="4800" b="1" dirty="0" smtClean="0">
                <a:solidFill>
                  <a:schemeClr val="tx1"/>
                </a:solidFill>
                <a:effectLst>
                  <a:outerShdw blurRad="38100" dist="38100" dir="2700000" algn="tl">
                    <a:srgbClr val="000000">
                      <a:alpha val="43137"/>
                    </a:srgbClr>
                  </a:outerShdw>
                </a:effectLst>
                <a:cs typeface="Simple Bold Jut Out" pitchFamily="2" charset="-78"/>
              </a:rPr>
              <a:t>أقسام مجال نظرية الآلات</a:t>
            </a:r>
            <a:endParaRPr lang="ar-EG" sz="4000" b="1" dirty="0">
              <a:solidFill>
                <a:schemeClr val="tx1"/>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403648" y="1340768"/>
            <a:ext cx="7416824" cy="4967514"/>
          </a:xfrm>
          <a:prstGeom prst="rect">
            <a:avLst/>
          </a:prstGeom>
        </p:spPr>
        <p:txBody>
          <a:bodyPr wrap="square">
            <a:spAutoFit/>
          </a:bodyPr>
          <a:lstStyle/>
          <a:p>
            <a:pPr algn="just">
              <a:lnSpc>
                <a:spcPct val="120000"/>
              </a:lnSpc>
            </a:pPr>
            <a:r>
              <a:rPr lang="en-US" sz="3200" i="1" dirty="0">
                <a:latin typeface="Cambria Math" panose="02040503050406030204" pitchFamily="18" charset="0"/>
                <a:ea typeface="Cambria Math" panose="02040503050406030204" pitchFamily="18" charset="0"/>
                <a:cs typeface="Simple Bold Jut Out" pitchFamily="2" charset="-78"/>
              </a:rPr>
              <a:t>:Kinematics</a:t>
            </a:r>
            <a:r>
              <a:rPr lang="ar-EG" sz="3200" i="1" dirty="0">
                <a:latin typeface="Cambria Math" panose="02040503050406030204" pitchFamily="18" charset="0"/>
                <a:ea typeface="Cambria Math" panose="02040503050406030204" pitchFamily="18" charset="0"/>
                <a:cs typeface="Simple Bold Jut Out" pitchFamily="2" charset="-78"/>
              </a:rPr>
              <a:t> </a:t>
            </a:r>
            <a:r>
              <a:rPr lang="ar-EG" sz="4400" dirty="0">
                <a:latin typeface="+mj-lt"/>
                <a:ea typeface="+mj-ea"/>
                <a:cs typeface="Simple Bold Jut Out" pitchFamily="2" charset="-78"/>
              </a:rPr>
              <a:t>هو الفرع من نظرية الآلات الذي يدرس الحركة النسبية بين الأجزاء المختلفة للآلات</a:t>
            </a:r>
            <a:r>
              <a:rPr lang="ar-EG" sz="4400" b="1" dirty="0">
                <a:latin typeface="+mj-lt"/>
                <a:ea typeface="+mj-ea"/>
                <a:cs typeface="Simple Bold Jut Out" pitchFamily="2" charset="-78"/>
              </a:rPr>
              <a:t>. </a:t>
            </a:r>
            <a:r>
              <a:rPr lang="en-US" sz="3200" i="1" dirty="0">
                <a:latin typeface="Cambria Math" panose="02040503050406030204" pitchFamily="18" charset="0"/>
                <a:ea typeface="Cambria Math" panose="02040503050406030204" pitchFamily="18" charset="0"/>
                <a:cs typeface="Simple Bold Jut Out" pitchFamily="2" charset="-78"/>
              </a:rPr>
              <a:t>:Kinetics</a:t>
            </a:r>
            <a:r>
              <a:rPr lang="ar-EG" sz="3200" i="1" dirty="0">
                <a:latin typeface="Cambria Math" panose="02040503050406030204" pitchFamily="18" charset="0"/>
                <a:ea typeface="Cambria Math" panose="02040503050406030204" pitchFamily="18" charset="0"/>
                <a:cs typeface="Simple Bold Jut Out" pitchFamily="2" charset="-78"/>
              </a:rPr>
              <a:t> </a:t>
            </a:r>
            <a:r>
              <a:rPr lang="ar-EG" sz="4400" dirty="0">
                <a:latin typeface="+mj-lt"/>
                <a:ea typeface="+mj-ea"/>
                <a:cs typeface="Simple Bold Jut Out" pitchFamily="2" charset="-78"/>
              </a:rPr>
              <a:t>هو الفرع من نظرية الآلات الذي يدرس قوى القصور الذاتي والتي تنتج من التأثير المجمع لكلا من الكتلة والحركة لأجزاء الآلات.</a:t>
            </a:r>
          </a:p>
          <a:p>
            <a:pPr algn="just">
              <a:lnSpc>
                <a:spcPct val="120000"/>
              </a:lnSpc>
            </a:pPr>
            <a:r>
              <a:rPr lang="ar-EG" sz="4400" dirty="0">
                <a:latin typeface="+mj-lt"/>
                <a:ea typeface="+mj-ea"/>
                <a:cs typeface="Simple Bold Jut Out" pitchFamily="2" charset="-78"/>
              </a:rPr>
              <a:t>وهذين المجالين هما المكون الأساسي في هذا المقرر.</a:t>
            </a:r>
          </a:p>
        </p:txBody>
      </p:sp>
    </p:spTree>
    <p:extLst>
      <p:ext uri="{BB962C8B-B14F-4D97-AF65-F5344CB8AC3E}">
        <p14:creationId xmlns:p14="http://schemas.microsoft.com/office/powerpoint/2010/main" val="1157204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rmAutofit/>
          </a:bodyPr>
          <a:lstStyle/>
          <a:p>
            <a:pPr marL="182880" indent="0" algn="ctr">
              <a:buNone/>
            </a:pPr>
            <a:r>
              <a:rPr lang="ar-EG" sz="4800" b="1" dirty="0">
                <a:solidFill>
                  <a:schemeClr val="tx1"/>
                </a:solidFill>
                <a:effectLst>
                  <a:outerShdw blurRad="38100" dist="38100" dir="2700000" algn="tl">
                    <a:srgbClr val="000000">
                      <a:alpha val="43137"/>
                    </a:srgbClr>
                  </a:outerShdw>
                </a:effectLst>
                <a:cs typeface="Simple Bold Jut Out" pitchFamily="2" charset="-78"/>
              </a:rPr>
              <a:t>القوة ومحصلة القوة</a:t>
            </a:r>
          </a:p>
        </p:txBody>
      </p:sp>
      <p:sp>
        <p:nvSpPr>
          <p:cNvPr id="5" name="Rectangle 4"/>
          <p:cNvSpPr/>
          <p:nvPr/>
        </p:nvSpPr>
        <p:spPr>
          <a:xfrm>
            <a:off x="1403648" y="1340768"/>
            <a:ext cx="7200799" cy="5306068"/>
          </a:xfrm>
          <a:prstGeom prst="rect">
            <a:avLst/>
          </a:prstGeom>
        </p:spPr>
        <p:txBody>
          <a:bodyPr wrap="square">
            <a:spAutoFit/>
          </a:bodyPr>
          <a:lstStyle/>
          <a:p>
            <a:pPr algn="just">
              <a:lnSpc>
                <a:spcPct val="110000"/>
              </a:lnSpc>
            </a:pPr>
            <a:r>
              <a:rPr lang="ar-EG" sz="4400" dirty="0">
                <a:latin typeface="+mj-lt"/>
                <a:ea typeface="+mj-ea"/>
                <a:cs typeface="Simple Bold Jut Out" pitchFamily="2" charset="-78"/>
              </a:rPr>
              <a:t>تعتبر القوة عامل ذو اثر فعال في المجال الهندسي بشكل عام وتعرف بأنها الأداة التي تنتج او تميل إلى إنتاج حركة في الأجسام.</a:t>
            </a:r>
          </a:p>
          <a:p>
            <a:pPr algn="just">
              <a:lnSpc>
                <a:spcPct val="110000"/>
              </a:lnSpc>
            </a:pPr>
            <a:r>
              <a:rPr lang="ar-EG" sz="4400" dirty="0">
                <a:latin typeface="+mj-lt"/>
                <a:ea typeface="+mj-ea"/>
                <a:cs typeface="Simple Bold Jut Out" pitchFamily="2" charset="-78"/>
              </a:rPr>
              <a:t>أما محصلة القوة فتعرف بأنها القوة الفردية التي تمثل عددا من مركبات القوى وتحدث نفس التأثير لتلك المركبات ويعبر عنها تحليليا او بيانيا باستخدام القوانين التالية:</a:t>
            </a:r>
          </a:p>
        </p:txBody>
      </p:sp>
    </p:spTree>
    <p:extLst>
      <p:ext uri="{BB962C8B-B14F-4D97-AF65-F5344CB8AC3E}">
        <p14:creationId xmlns:p14="http://schemas.microsoft.com/office/powerpoint/2010/main" val="2487583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7" y="350548"/>
            <a:ext cx="7200800" cy="1134236"/>
          </a:xfrm>
        </p:spPr>
        <p:txBody>
          <a:bodyPr>
            <a:noAutofit/>
          </a:bodyPr>
          <a:lstStyle/>
          <a:p>
            <a:pPr marL="182880" algn="ctr"/>
            <a:r>
              <a:rPr lang="ar-EG" sz="9600" b="1" dirty="0" smtClean="0">
                <a:solidFill>
                  <a:schemeClr val="tx1"/>
                </a:solidFill>
                <a:effectLst>
                  <a:outerShdw blurRad="38100" dist="38100" dir="2700000" algn="tl">
                    <a:srgbClr val="000000">
                      <a:alpha val="43137"/>
                    </a:srgbClr>
                  </a:outerShdw>
                </a:effectLst>
                <a:cs typeface="Simple Bold Jut Out" pitchFamily="2" charset="-78"/>
              </a:rPr>
              <a:t/>
            </a:r>
            <a:br>
              <a:rPr lang="ar-EG" sz="9600" b="1" dirty="0" smtClean="0">
                <a:solidFill>
                  <a:schemeClr val="tx1"/>
                </a:solidFill>
                <a:effectLst>
                  <a:outerShdw blurRad="38100" dist="38100" dir="2700000" algn="tl">
                    <a:srgbClr val="000000">
                      <a:alpha val="43137"/>
                    </a:srgbClr>
                  </a:outerShdw>
                </a:effectLst>
                <a:cs typeface="Simple Bold Jut Out" pitchFamily="2" charset="-78"/>
              </a:rPr>
            </a:br>
            <a:r>
              <a:rPr lang="ar-EG" sz="9600" b="1" dirty="0" smtClean="0">
                <a:solidFill>
                  <a:schemeClr val="tx1"/>
                </a:solidFill>
                <a:effectLst>
                  <a:outerShdw blurRad="38100" dist="38100" dir="2700000" algn="tl">
                    <a:srgbClr val="000000">
                      <a:alpha val="43137"/>
                    </a:srgbClr>
                  </a:outerShdw>
                </a:effectLst>
                <a:cs typeface="Simple Bold Jut Out" pitchFamily="2" charset="-78"/>
              </a:rPr>
              <a:t> </a:t>
            </a:r>
            <a:r>
              <a:rPr lang="ar-EG" sz="5400" b="1" dirty="0" smtClean="0">
                <a:solidFill>
                  <a:schemeClr val="tx1"/>
                </a:solidFill>
                <a:effectLst>
                  <a:outerShdw blurRad="38100" dist="38100" dir="2700000" algn="tl">
                    <a:srgbClr val="000000">
                      <a:alpha val="43137"/>
                    </a:srgbClr>
                  </a:outerShdw>
                </a:effectLst>
                <a:cs typeface="Simple Bold Jut Out" pitchFamily="2" charset="-78"/>
              </a:rPr>
              <a:t>1- قانون </a:t>
            </a:r>
            <a:r>
              <a:rPr lang="ar-EG" sz="5400" b="1" dirty="0">
                <a:solidFill>
                  <a:schemeClr val="tx1"/>
                </a:solidFill>
                <a:effectLst>
                  <a:outerShdw blurRad="38100" dist="38100" dir="2700000" algn="tl">
                    <a:srgbClr val="000000">
                      <a:alpha val="43137"/>
                    </a:srgbClr>
                  </a:outerShdw>
                </a:effectLst>
                <a:cs typeface="Simple Bold Jut Out" pitchFamily="2" charset="-78"/>
              </a:rPr>
              <a:t>متوازي الأضلاع للقوى</a:t>
            </a:r>
          </a:p>
        </p:txBody>
      </p:sp>
      <p:sp>
        <p:nvSpPr>
          <p:cNvPr id="5" name="Rectangle 4"/>
          <p:cNvSpPr/>
          <p:nvPr/>
        </p:nvSpPr>
        <p:spPr>
          <a:xfrm>
            <a:off x="1414203" y="1196752"/>
            <a:ext cx="7200799" cy="5170646"/>
          </a:xfrm>
          <a:prstGeom prst="rect">
            <a:avLst/>
          </a:prstGeom>
        </p:spPr>
        <p:txBody>
          <a:bodyPr wrap="square">
            <a:spAutoFit/>
          </a:bodyPr>
          <a:lstStyle/>
          <a:p>
            <a:pPr algn="just">
              <a:lnSpc>
                <a:spcPct val="150000"/>
              </a:lnSpc>
            </a:pPr>
            <a:r>
              <a:rPr lang="ar-EG" sz="4400" dirty="0">
                <a:latin typeface="+mj-lt"/>
                <a:ea typeface="+mj-ea"/>
                <a:cs typeface="Simple Bold Jut Out" pitchFamily="2" charset="-78"/>
              </a:rPr>
              <a:t>إذا أثرت قوتين على جسم ما في نفس اللحظة فإنه يمكن تمثيلهما مقدار وإتجاها عن طريق ضلعين متجاورين في متوازي أضلاع ومحصلة هاتين القوتين يمكن تمثيلها مقدارا وإتجاها عن طريق القطر لمتوازي الأضلاع الذي يمر بنقطة التاثير. </a:t>
            </a:r>
          </a:p>
        </p:txBody>
      </p:sp>
    </p:spTree>
    <p:extLst>
      <p:ext uri="{BB962C8B-B14F-4D97-AF65-F5344CB8AC3E}">
        <p14:creationId xmlns:p14="http://schemas.microsoft.com/office/powerpoint/2010/main" val="1947329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Autofit/>
          </a:bodyPr>
          <a:lstStyle/>
          <a:p>
            <a:pPr marL="182880" algn="ctr"/>
            <a:r>
              <a:rPr lang="ar-EG" sz="5400" b="1" dirty="0" smtClean="0">
                <a:solidFill>
                  <a:schemeClr val="tx1"/>
                </a:solidFill>
                <a:effectLst>
                  <a:outerShdw blurRad="38100" dist="38100" dir="2700000" algn="tl">
                    <a:srgbClr val="000000">
                      <a:alpha val="43137"/>
                    </a:srgbClr>
                  </a:outerShdw>
                </a:effectLst>
                <a:cs typeface="Simple Bold Jut Out" pitchFamily="2" charset="-78"/>
              </a:rPr>
              <a:t>2- قانون المثلث للقوى</a:t>
            </a:r>
            <a:endParaRPr lang="ar-EG" sz="4400" b="1" dirty="0">
              <a:solidFill>
                <a:schemeClr val="tx1"/>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403648" y="1340768"/>
            <a:ext cx="7200799" cy="5170646"/>
          </a:xfrm>
          <a:prstGeom prst="rect">
            <a:avLst/>
          </a:prstGeom>
        </p:spPr>
        <p:txBody>
          <a:bodyPr wrap="square">
            <a:spAutoFit/>
          </a:bodyPr>
          <a:lstStyle/>
          <a:p>
            <a:pPr algn="just">
              <a:lnSpc>
                <a:spcPct val="150000"/>
              </a:lnSpc>
            </a:pPr>
            <a:r>
              <a:rPr lang="ar-EG" sz="4400" dirty="0">
                <a:latin typeface="+mj-lt"/>
                <a:ea typeface="+mj-ea"/>
                <a:cs typeface="Simple Bold Jut Out" pitchFamily="2" charset="-78"/>
              </a:rPr>
              <a:t>إذا أثرت قوتين على جسم ما في نفس اللحظة فإنه يمكن تمثيلهما مقدار وإتجاها عن طريق ضلعين متجاورين في مثلث ومحصلة هاتين القوتين يمكن تمثيلها مقدارا وإتجاها عن طريق الضلع الثالث للمثلث لكن في عكس إتجاه الترتيب للأضلاع. </a:t>
            </a:r>
          </a:p>
        </p:txBody>
      </p:sp>
    </p:spTree>
    <p:extLst>
      <p:ext uri="{BB962C8B-B14F-4D97-AF65-F5344CB8AC3E}">
        <p14:creationId xmlns:p14="http://schemas.microsoft.com/office/powerpoint/2010/main" val="19782244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124328" cy="864096"/>
          </a:xfrm>
        </p:spPr>
        <p:txBody>
          <a:bodyPr>
            <a:noAutofit/>
          </a:bodyPr>
          <a:lstStyle/>
          <a:p>
            <a:pPr marL="182880" algn="ctr"/>
            <a:r>
              <a:rPr lang="ar-EG" sz="5400" b="1" dirty="0" smtClean="0">
                <a:solidFill>
                  <a:schemeClr val="tx1"/>
                </a:solidFill>
                <a:effectLst>
                  <a:outerShdw blurRad="38100" dist="38100" dir="2700000" algn="tl">
                    <a:srgbClr val="000000">
                      <a:alpha val="43137"/>
                    </a:srgbClr>
                  </a:outerShdw>
                </a:effectLst>
                <a:cs typeface="Simple Bold Jut Out" pitchFamily="2" charset="-78"/>
              </a:rPr>
              <a:t>3- قانون الشكل متعدد الأضلاع</a:t>
            </a:r>
            <a:endParaRPr lang="ar-EG" sz="4400" b="1" dirty="0">
              <a:solidFill>
                <a:schemeClr val="tx1"/>
              </a:solidFill>
              <a:effectLst>
                <a:outerShdw blurRad="38100" dist="38100" dir="2700000" algn="tl">
                  <a:srgbClr val="000000">
                    <a:alpha val="43137"/>
                  </a:srgbClr>
                </a:outerShdw>
              </a:effectLst>
              <a:cs typeface="Simple Bold Jut Out" pitchFamily="2" charset="-78"/>
            </a:endParaRPr>
          </a:p>
        </p:txBody>
      </p:sp>
      <p:sp>
        <p:nvSpPr>
          <p:cNvPr id="5" name="Rectangle 4"/>
          <p:cNvSpPr/>
          <p:nvPr/>
        </p:nvSpPr>
        <p:spPr>
          <a:xfrm>
            <a:off x="1403648" y="1340768"/>
            <a:ext cx="7200799" cy="5170646"/>
          </a:xfrm>
          <a:prstGeom prst="rect">
            <a:avLst/>
          </a:prstGeom>
        </p:spPr>
        <p:txBody>
          <a:bodyPr wrap="square">
            <a:spAutoFit/>
          </a:bodyPr>
          <a:lstStyle/>
          <a:p>
            <a:pPr algn="just">
              <a:lnSpc>
                <a:spcPct val="150000"/>
              </a:lnSpc>
            </a:pPr>
            <a:r>
              <a:rPr lang="ar-EG" sz="4400" dirty="0">
                <a:latin typeface="+mj-lt"/>
                <a:ea typeface="+mj-ea"/>
                <a:cs typeface="Simple Bold Jut Out" pitchFamily="2" charset="-78"/>
              </a:rPr>
              <a:t>إذا أثرت عدة قوى على جسم ما في نفس اللحظة فإنه يمكن تمثيلها مقدار وإتجاها عن طريق اضلاع شكل متعدد الأضلاع ومحصلة هذه القوى يمكن تمثيلها مقدارا وإتجاها عن طريق الضلع الذي يغلق الشكل متعدد الأضلاع لكن في عكس إتجاه الترتيب للأضلاع. </a:t>
            </a:r>
          </a:p>
        </p:txBody>
      </p:sp>
    </p:spTree>
    <p:extLst>
      <p:ext uri="{BB962C8B-B14F-4D97-AF65-F5344CB8AC3E}">
        <p14:creationId xmlns:p14="http://schemas.microsoft.com/office/powerpoint/2010/main" val="7191086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
  <TotalTime>13835</TotalTime>
  <Words>1074</Words>
  <Application>Microsoft Office PowerPoint</Application>
  <PresentationFormat>On-screen Show (4:3)</PresentationFormat>
  <Paragraphs>68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Solstice</vt:lpstr>
      <vt:lpstr>المحاضـــــــــــــــــــــــــــرة الأولى</vt:lpstr>
      <vt:lpstr>تعريف نظرية الآلات</vt:lpstr>
      <vt:lpstr>الفرق بين الآلة والآلية</vt:lpstr>
      <vt:lpstr>أقسام مجال نظرية الآلات</vt:lpstr>
      <vt:lpstr>أقسام مجال نظرية الآلات</vt:lpstr>
      <vt:lpstr>القوة ومحصلة القوة</vt:lpstr>
      <vt:lpstr>  1- قانون متوازي الأضلاع للقوى</vt:lpstr>
      <vt:lpstr>2- قانون المثلث للقوى</vt:lpstr>
      <vt:lpstr>3- قانون الشكل متعدد الأضلاع</vt:lpstr>
      <vt:lpstr>الأنظمة المختلفة للوحدات</vt:lpstr>
      <vt:lpstr>الأنظمة المختلفة للوحدات</vt:lpstr>
      <vt:lpstr>النظام الدولي للوحدات</vt:lpstr>
      <vt:lpstr>المتر القياسي الدولي</vt:lpstr>
      <vt:lpstr>الكيلوجرام القياسي الدولي </vt:lpstr>
      <vt:lpstr>الثانية القياسية الدولية</vt:lpstr>
      <vt:lpstr>مفهوم الإختصار  ISO</vt:lpstr>
      <vt:lpstr>المضاعفات والأجزاء للوحدات الأساسية</vt:lpstr>
      <vt:lpstr>قواعد إستخدام النظام الدولي للوحدات</vt:lpstr>
      <vt:lpstr>قواعد إستخدام النظام الدولي للوحدات</vt:lpstr>
      <vt:lpstr>الفرق بين الكمية القياسية والكمية المتجهة</vt:lpstr>
      <vt:lpstr>الجمع الجبري للكميات المتجهة</vt:lpstr>
      <vt:lpstr>تمثيل الجمع للكميات المتجهة بيانيا</vt:lpstr>
      <vt:lpstr>تمارين محلولة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الاحتكاك FIRECTION</dc:title>
  <dc:creator>tasneem</dc:creator>
  <cp:lastModifiedBy>MAKKA</cp:lastModifiedBy>
  <cp:revision>247</cp:revision>
  <cp:lastPrinted>2019-07-07T03:01:33Z</cp:lastPrinted>
  <dcterms:created xsi:type="dcterms:W3CDTF">2018-11-14T20:09:54Z</dcterms:created>
  <dcterms:modified xsi:type="dcterms:W3CDTF">2020-10-16T20:39:28Z</dcterms:modified>
</cp:coreProperties>
</file>